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7" r:id="rId2"/>
    <p:sldId id="294" r:id="rId3"/>
    <p:sldId id="259" r:id="rId4"/>
    <p:sldId id="260" r:id="rId5"/>
    <p:sldId id="261" r:id="rId6"/>
    <p:sldId id="262" r:id="rId7"/>
    <p:sldId id="263" r:id="rId8"/>
    <p:sldId id="264" r:id="rId9"/>
    <p:sldId id="279" r:id="rId10"/>
    <p:sldId id="266" r:id="rId11"/>
    <p:sldId id="268" r:id="rId12"/>
    <p:sldId id="269" r:id="rId13"/>
    <p:sldId id="289" r:id="rId14"/>
    <p:sldId id="270" r:id="rId15"/>
    <p:sldId id="271" r:id="rId16"/>
    <p:sldId id="272" r:id="rId17"/>
    <p:sldId id="273" r:id="rId18"/>
    <p:sldId id="274" r:id="rId19"/>
    <p:sldId id="287" r:id="rId20"/>
    <p:sldId id="280" r:id="rId21"/>
    <p:sldId id="281" r:id="rId22"/>
    <p:sldId id="282" r:id="rId23"/>
    <p:sldId id="276" r:id="rId24"/>
    <p:sldId id="292" r:id="rId25"/>
    <p:sldId id="277" r:id="rId26"/>
    <p:sldId id="29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49246" autoAdjust="0"/>
  </p:normalViewPr>
  <p:slideViewPr>
    <p:cSldViewPr snapToGrid="0">
      <p:cViewPr varScale="1">
        <p:scale>
          <a:sx n="56" d="100"/>
          <a:sy n="56" d="100"/>
        </p:scale>
        <p:origin x="2730" y="66"/>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8" d="100"/>
          <a:sy n="88" d="100"/>
        </p:scale>
        <p:origin x="3822"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3D523-8FCA-40D9-A172-EFA3EDC2A472}"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US"/>
        </a:p>
      </dgm:t>
    </dgm:pt>
    <dgm:pt modelId="{F614FFFD-773A-49BB-A620-574F412455EF}">
      <dgm:prSet phldrT="[Text]"/>
      <dgm:spPr>
        <a:xfrm>
          <a:off x="3530044" y="190"/>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n-US" dirty="0">
              <a:solidFill>
                <a:srgbClr val="FFFFFF"/>
              </a:solidFill>
              <a:latin typeface="Calibri"/>
              <a:ea typeface="+mn-ea"/>
              <a:cs typeface="+mn-cs"/>
            </a:rPr>
            <a:t>Supplier Approval</a:t>
          </a:r>
        </a:p>
      </dgm:t>
    </dgm:pt>
    <dgm:pt modelId="{7EEAAE61-FE70-4D5C-8942-CF6667A3B75B}" type="parTrans" cxnId="{2E660FE2-8E43-4B11-90AB-37779AA4C6D2}">
      <dgm:prSet/>
      <dgm:spPr>
        <a:xfrm rot="19063975">
          <a:off x="3181041" y="1030725"/>
          <a:ext cx="555486" cy="40253"/>
        </a:xfrm>
        <a:custGeom>
          <a:avLst/>
          <a:gdLst/>
          <a:ahLst/>
          <a:cxnLst/>
          <a:rect l="0" t="0" r="0" b="0"/>
          <a:pathLst>
            <a:path>
              <a:moveTo>
                <a:pt x="0" y="20126"/>
              </a:moveTo>
              <a:lnTo>
                <a:pt x="555486" y="20126"/>
              </a:lnTo>
            </a:path>
          </a:pathLst>
        </a:custGeom>
        <a:noFill/>
        <a:ln w="25400" cap="flat" cmpd="sng" algn="ctr">
          <a:solidFill>
            <a:srgbClr val="004986">
              <a:shade val="60000"/>
              <a:hueOff val="0"/>
              <a:satOff val="0"/>
              <a:lumOff val="0"/>
              <a:alphaOff val="0"/>
            </a:srgbClr>
          </a:solidFill>
          <a:prstDash val="solid"/>
        </a:ln>
        <a:effectLst/>
      </dgm:spPr>
      <dgm:t>
        <a:bodyPr/>
        <a:lstStyle/>
        <a:p>
          <a:endParaRPr lang="en-US"/>
        </a:p>
      </dgm:t>
    </dgm:pt>
    <dgm:pt modelId="{D8E7B97F-AD10-4846-8F24-0E5FACFCBEA8}" type="sibTrans" cxnId="{2E660FE2-8E43-4B11-90AB-37779AA4C6D2}">
      <dgm:prSet/>
      <dgm:spPr/>
      <dgm:t>
        <a:bodyPr/>
        <a:lstStyle/>
        <a:p>
          <a:endParaRPr lang="en-US"/>
        </a:p>
      </dgm:t>
    </dgm:pt>
    <dgm:pt modelId="{6788B972-021E-4938-8293-C266470AEC84}">
      <dgm:prSet phldrT="[Text]"/>
      <dgm:spPr>
        <a:xfrm>
          <a:off x="4666297" y="190"/>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Quality Systems Audit</a:t>
          </a:r>
        </a:p>
      </dgm:t>
    </dgm:pt>
    <dgm:pt modelId="{53EAC74B-0630-46F7-9DCD-394D5BAF76C6}" type="parTrans" cxnId="{20BEB03B-6758-4022-B03E-CB6B7720F8CF}">
      <dgm:prSet/>
      <dgm:spPr/>
      <dgm:t>
        <a:bodyPr/>
        <a:lstStyle/>
        <a:p>
          <a:endParaRPr lang="en-US"/>
        </a:p>
      </dgm:t>
    </dgm:pt>
    <dgm:pt modelId="{4916A5E4-8610-4846-952D-7CD681DDF621}" type="sibTrans" cxnId="{20BEB03B-6758-4022-B03E-CB6B7720F8CF}">
      <dgm:prSet/>
      <dgm:spPr/>
      <dgm:t>
        <a:bodyPr/>
        <a:lstStyle/>
        <a:p>
          <a:endParaRPr lang="en-US"/>
        </a:p>
      </dgm:t>
    </dgm:pt>
    <dgm:pt modelId="{1D9CCFA2-F959-4664-AE12-DB8D92A9C0AB}">
      <dgm:prSet phldrT="[Text]"/>
      <dgm:spPr>
        <a:xfrm>
          <a:off x="4666297" y="190"/>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Active Supplier List</a:t>
          </a:r>
        </a:p>
      </dgm:t>
    </dgm:pt>
    <dgm:pt modelId="{FE9CFD9D-B152-4DBA-920E-7FE02645CDA1}" type="parTrans" cxnId="{6535C2AF-7115-413C-AE79-106EAC0F5291}">
      <dgm:prSet/>
      <dgm:spPr/>
      <dgm:t>
        <a:bodyPr/>
        <a:lstStyle/>
        <a:p>
          <a:endParaRPr lang="en-US"/>
        </a:p>
      </dgm:t>
    </dgm:pt>
    <dgm:pt modelId="{C0FF15CD-066B-463E-B953-FA21F33D02A4}" type="sibTrans" cxnId="{6535C2AF-7115-413C-AE79-106EAC0F5291}">
      <dgm:prSet/>
      <dgm:spPr/>
      <dgm:t>
        <a:bodyPr/>
        <a:lstStyle/>
        <a:p>
          <a:endParaRPr lang="en-US"/>
        </a:p>
      </dgm:t>
    </dgm:pt>
    <dgm:pt modelId="{07E04DD0-DDB1-47DA-BC85-DB0CF0CDB2D2}">
      <dgm:prSet phldrT="[Text]"/>
      <dgm:spPr>
        <a:xfrm>
          <a:off x="3880512" y="1308154"/>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n-US" dirty="0">
              <a:solidFill>
                <a:srgbClr val="FFFFFF"/>
              </a:solidFill>
              <a:latin typeface="Calibri"/>
              <a:ea typeface="+mn-ea"/>
              <a:cs typeface="+mn-cs"/>
            </a:rPr>
            <a:t>Production Part Approval</a:t>
          </a:r>
        </a:p>
      </dgm:t>
    </dgm:pt>
    <dgm:pt modelId="{17310DC0-CBB0-44E4-B51A-D618EBB2A214}" type="parTrans" cxnId="{D031D47A-C43F-46C4-A0F7-3245CCAB41BE}">
      <dgm:prSet/>
      <dgm:spPr>
        <a:xfrm>
          <a:off x="3253249" y="1804506"/>
          <a:ext cx="627262" cy="40253"/>
        </a:xfrm>
        <a:custGeom>
          <a:avLst/>
          <a:gdLst/>
          <a:ahLst/>
          <a:cxnLst/>
          <a:rect l="0" t="0" r="0" b="0"/>
          <a:pathLst>
            <a:path>
              <a:moveTo>
                <a:pt x="0" y="20126"/>
              </a:moveTo>
              <a:lnTo>
                <a:pt x="627262" y="20126"/>
              </a:lnTo>
            </a:path>
          </a:pathLst>
        </a:custGeom>
        <a:noFill/>
        <a:ln w="25400" cap="flat" cmpd="sng" algn="ctr">
          <a:solidFill>
            <a:srgbClr val="004986">
              <a:shade val="60000"/>
              <a:hueOff val="0"/>
              <a:satOff val="0"/>
              <a:lumOff val="0"/>
              <a:alphaOff val="0"/>
            </a:srgbClr>
          </a:solidFill>
          <a:prstDash val="solid"/>
        </a:ln>
        <a:effectLst/>
      </dgm:spPr>
      <dgm:t>
        <a:bodyPr/>
        <a:lstStyle/>
        <a:p>
          <a:endParaRPr lang="en-US"/>
        </a:p>
      </dgm:t>
    </dgm:pt>
    <dgm:pt modelId="{0ADF92CB-EE54-426C-AA65-64792EDF6520}" type="sibTrans" cxnId="{D031D47A-C43F-46C4-A0F7-3245CCAB41BE}">
      <dgm:prSet/>
      <dgm:spPr/>
      <dgm:t>
        <a:bodyPr/>
        <a:lstStyle/>
        <a:p>
          <a:endParaRPr lang="en-US"/>
        </a:p>
      </dgm:t>
    </dgm:pt>
    <dgm:pt modelId="{3479CAEE-FC24-4910-9763-1A29F1AAB78D}">
      <dgm:prSet phldrT="[Text]"/>
      <dgm:spPr>
        <a:xfrm>
          <a:off x="5016765" y="1308154"/>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First Article Inspection</a:t>
          </a:r>
        </a:p>
      </dgm:t>
    </dgm:pt>
    <dgm:pt modelId="{928BFD7A-980B-4B58-9164-A403353CC34A}" type="parTrans" cxnId="{0B8B5D55-8108-4ED1-A9A7-A7BDE5D13E56}">
      <dgm:prSet/>
      <dgm:spPr/>
      <dgm:t>
        <a:bodyPr/>
        <a:lstStyle/>
        <a:p>
          <a:endParaRPr lang="en-US"/>
        </a:p>
      </dgm:t>
    </dgm:pt>
    <dgm:pt modelId="{D11AAD3E-B3FF-4400-87BB-F7D4EBA9BCFA}" type="sibTrans" cxnId="{0B8B5D55-8108-4ED1-A9A7-A7BDE5D13E56}">
      <dgm:prSet/>
      <dgm:spPr/>
      <dgm:t>
        <a:bodyPr/>
        <a:lstStyle/>
        <a:p>
          <a:endParaRPr lang="en-US"/>
        </a:p>
      </dgm:t>
    </dgm:pt>
    <dgm:pt modelId="{C2D2B963-45D8-472C-B82D-4A67C8BA077A}">
      <dgm:prSet phldrT="[Text]"/>
      <dgm:spPr>
        <a:xfrm>
          <a:off x="5016765" y="1308154"/>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Technical Data Package</a:t>
          </a:r>
        </a:p>
      </dgm:t>
    </dgm:pt>
    <dgm:pt modelId="{BB90C416-0E14-4265-B9D5-8DCBFD48917B}" type="parTrans" cxnId="{223B535C-D2E8-4474-92B8-6B59B12CE309}">
      <dgm:prSet/>
      <dgm:spPr/>
      <dgm:t>
        <a:bodyPr/>
        <a:lstStyle/>
        <a:p>
          <a:endParaRPr lang="en-US"/>
        </a:p>
      </dgm:t>
    </dgm:pt>
    <dgm:pt modelId="{45F9B0F9-AFCD-4884-B611-6E1CEECF38A3}" type="sibTrans" cxnId="{223B535C-D2E8-4474-92B8-6B59B12CE309}">
      <dgm:prSet/>
      <dgm:spPr/>
      <dgm:t>
        <a:bodyPr/>
        <a:lstStyle/>
        <a:p>
          <a:endParaRPr lang="en-US"/>
        </a:p>
      </dgm:t>
    </dgm:pt>
    <dgm:pt modelId="{0DEC34C8-E23A-47BD-8637-00A19753657E}">
      <dgm:prSet phldrT="[Text]"/>
      <dgm:spPr>
        <a:xfrm>
          <a:off x="3530044" y="2616118"/>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n-US" dirty="0">
              <a:solidFill>
                <a:srgbClr val="FFFFFF"/>
              </a:solidFill>
              <a:latin typeface="Calibri"/>
              <a:ea typeface="+mn-ea"/>
              <a:cs typeface="+mn-cs"/>
            </a:rPr>
            <a:t>Quality Performance</a:t>
          </a:r>
        </a:p>
      </dgm:t>
    </dgm:pt>
    <dgm:pt modelId="{4C7799D6-26F8-4EBC-A64B-6A0E1E3F4E9A}" type="parTrans" cxnId="{72629DB7-D726-420A-A3DF-2BA273552BC5}">
      <dgm:prSet/>
      <dgm:spPr>
        <a:xfrm rot="2536025">
          <a:off x="3181041" y="2578286"/>
          <a:ext cx="555486" cy="40253"/>
        </a:xfrm>
        <a:custGeom>
          <a:avLst/>
          <a:gdLst/>
          <a:ahLst/>
          <a:cxnLst/>
          <a:rect l="0" t="0" r="0" b="0"/>
          <a:pathLst>
            <a:path>
              <a:moveTo>
                <a:pt x="0" y="20126"/>
              </a:moveTo>
              <a:lnTo>
                <a:pt x="555486" y="20126"/>
              </a:lnTo>
            </a:path>
          </a:pathLst>
        </a:custGeom>
        <a:noFill/>
        <a:ln w="25400" cap="flat" cmpd="sng" algn="ctr">
          <a:solidFill>
            <a:srgbClr val="004986">
              <a:shade val="60000"/>
              <a:hueOff val="0"/>
              <a:satOff val="0"/>
              <a:lumOff val="0"/>
              <a:alphaOff val="0"/>
            </a:srgbClr>
          </a:solidFill>
          <a:prstDash val="solid"/>
        </a:ln>
        <a:effectLst/>
      </dgm:spPr>
      <dgm:t>
        <a:bodyPr/>
        <a:lstStyle/>
        <a:p>
          <a:endParaRPr lang="en-US"/>
        </a:p>
      </dgm:t>
    </dgm:pt>
    <dgm:pt modelId="{634E29DC-C0FC-44D5-8B6F-2C6460F54537}" type="sibTrans" cxnId="{72629DB7-D726-420A-A3DF-2BA273552BC5}">
      <dgm:prSet/>
      <dgm:spPr/>
      <dgm:t>
        <a:bodyPr/>
        <a:lstStyle/>
        <a:p>
          <a:endParaRPr lang="en-US"/>
        </a:p>
      </dgm:t>
    </dgm:pt>
    <dgm:pt modelId="{AD84B024-4098-4981-B4CC-C5F7EC9F6B14}">
      <dgm:prSet phldrT="[Text]"/>
      <dgm:spPr>
        <a:xfrm>
          <a:off x="4666297" y="2616118"/>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Quality Rating</a:t>
          </a:r>
        </a:p>
      </dgm:t>
    </dgm:pt>
    <dgm:pt modelId="{252F036C-F3FD-4079-B5F8-0A6B8BDB092E}" type="parTrans" cxnId="{FC899ACE-9BE6-4377-AE28-5037EBD93577}">
      <dgm:prSet/>
      <dgm:spPr/>
      <dgm:t>
        <a:bodyPr/>
        <a:lstStyle/>
        <a:p>
          <a:endParaRPr lang="en-US"/>
        </a:p>
      </dgm:t>
    </dgm:pt>
    <dgm:pt modelId="{69A592A9-CED7-41FF-B0AE-9BF6198642C1}" type="sibTrans" cxnId="{FC899ACE-9BE6-4377-AE28-5037EBD93577}">
      <dgm:prSet/>
      <dgm:spPr/>
      <dgm:t>
        <a:bodyPr/>
        <a:lstStyle/>
        <a:p>
          <a:endParaRPr lang="en-US"/>
        </a:p>
      </dgm:t>
    </dgm:pt>
    <dgm:pt modelId="{265272F7-7BC8-491D-993C-D5DEBAF6A6BF}">
      <dgm:prSet phldrT="[Text]"/>
      <dgm:spPr>
        <a:xfrm>
          <a:off x="5016765" y="1308154"/>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Variance</a:t>
          </a:r>
        </a:p>
      </dgm:t>
    </dgm:pt>
    <dgm:pt modelId="{39402E3C-9855-43C4-B218-F152CE6CD512}" type="parTrans" cxnId="{87A884B3-C2B9-4106-9B8C-5FCA3F4A4B96}">
      <dgm:prSet/>
      <dgm:spPr/>
      <dgm:t>
        <a:bodyPr/>
        <a:lstStyle/>
        <a:p>
          <a:endParaRPr lang="en-US"/>
        </a:p>
      </dgm:t>
    </dgm:pt>
    <dgm:pt modelId="{D8907027-7091-40B5-A9F5-29664DB801CC}" type="sibTrans" cxnId="{87A884B3-C2B9-4106-9B8C-5FCA3F4A4B96}">
      <dgm:prSet/>
      <dgm:spPr/>
      <dgm:t>
        <a:bodyPr/>
        <a:lstStyle/>
        <a:p>
          <a:endParaRPr lang="en-US"/>
        </a:p>
      </dgm:t>
    </dgm:pt>
    <dgm:pt modelId="{B8ED6E3D-68C4-4771-945E-9C61225BE875}">
      <dgm:prSet phldrT="[Text]"/>
      <dgm:spPr>
        <a:xfrm>
          <a:off x="4666297" y="2616118"/>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Corrective Action</a:t>
          </a:r>
        </a:p>
      </dgm:t>
    </dgm:pt>
    <dgm:pt modelId="{3A489EE1-F446-48B6-8A5C-9598213B59ED}" type="parTrans" cxnId="{FC7C6F82-64BE-459B-B5A0-305BE54D80BA}">
      <dgm:prSet/>
      <dgm:spPr/>
      <dgm:t>
        <a:bodyPr/>
        <a:lstStyle/>
        <a:p>
          <a:endParaRPr lang="en-US"/>
        </a:p>
      </dgm:t>
    </dgm:pt>
    <dgm:pt modelId="{F83ECE55-9EB7-4404-87FB-F39053E0EA84}" type="sibTrans" cxnId="{FC7C6F82-64BE-459B-B5A0-305BE54D80BA}">
      <dgm:prSet/>
      <dgm:spPr/>
      <dgm:t>
        <a:bodyPr/>
        <a:lstStyle/>
        <a:p>
          <a:endParaRPr lang="en-US"/>
        </a:p>
      </dgm:t>
    </dgm:pt>
    <dgm:pt modelId="{B25A7F01-BE0A-4A61-8181-CF8F9B3402EA}">
      <dgm:prSet phldrT="[Text]"/>
      <dgm:spPr>
        <a:xfrm>
          <a:off x="5016765" y="1308154"/>
          <a:ext cx="1549436" cy="1032957"/>
        </a:xfrm>
        <a:prstGeom prst="rect">
          <a:avLst/>
        </a:prstGeom>
        <a:noFill/>
        <a:ln>
          <a:noFill/>
        </a:ln>
        <a:effectLst/>
      </dgm:spPr>
      <dgm:t>
        <a:bodyPr/>
        <a:lstStyle/>
        <a:p>
          <a:r>
            <a:rPr lang="en-US" dirty="0">
              <a:solidFill>
                <a:srgbClr val="000000">
                  <a:hueOff val="0"/>
                  <a:satOff val="0"/>
                  <a:lumOff val="0"/>
                  <a:alphaOff val="0"/>
                </a:srgbClr>
              </a:solidFill>
              <a:latin typeface="Calibri"/>
              <a:ea typeface="+mn-ea"/>
              <a:cs typeface="+mn-cs"/>
            </a:rPr>
            <a:t>Quality Clause (QY 11, 12, 14, 15)</a:t>
          </a:r>
        </a:p>
      </dgm:t>
    </dgm:pt>
    <dgm:pt modelId="{933A5427-6EB6-479C-8B2D-056ECF244846}" type="parTrans" cxnId="{32282744-2F54-4021-B47C-8B9218E8436F}">
      <dgm:prSet/>
      <dgm:spPr/>
      <dgm:t>
        <a:bodyPr/>
        <a:lstStyle/>
        <a:p>
          <a:endParaRPr lang="en-US"/>
        </a:p>
      </dgm:t>
    </dgm:pt>
    <dgm:pt modelId="{81E429F7-A10F-44C5-8420-86BFB23EE6F5}" type="sibTrans" cxnId="{32282744-2F54-4021-B47C-8B9218E8436F}">
      <dgm:prSet/>
      <dgm:spPr/>
      <dgm:t>
        <a:bodyPr/>
        <a:lstStyle/>
        <a:p>
          <a:endParaRPr lang="en-US"/>
        </a:p>
      </dgm:t>
    </dgm:pt>
    <dgm:pt modelId="{4640C208-15CA-49C6-986E-3A1DA79E9BFD}" type="pres">
      <dgm:prSet presAssocID="{1293D523-8FCA-40D9-A172-EFA3EDC2A472}" presName="composite" presStyleCnt="0">
        <dgm:presLayoutVars>
          <dgm:chMax val="5"/>
          <dgm:dir/>
          <dgm:animLvl val="ctr"/>
          <dgm:resizeHandles val="exact"/>
        </dgm:presLayoutVars>
      </dgm:prSet>
      <dgm:spPr/>
    </dgm:pt>
    <dgm:pt modelId="{42AF02CB-58C5-4F1B-95F7-5D0C1A8022ED}" type="pres">
      <dgm:prSet presAssocID="{1293D523-8FCA-40D9-A172-EFA3EDC2A472}" presName="cycle" presStyleCnt="0"/>
      <dgm:spPr/>
    </dgm:pt>
    <dgm:pt modelId="{F8808BFE-0574-436F-BF09-62D2396BF436}" type="pres">
      <dgm:prSet presAssocID="{1293D523-8FCA-40D9-A172-EFA3EDC2A472}" presName="centerShape" presStyleCnt="0"/>
      <dgm:spPr/>
    </dgm:pt>
    <dgm:pt modelId="{02373B2E-2D30-4F3A-859B-1FB0B62D9CC8}" type="pres">
      <dgm:prSet presAssocID="{1293D523-8FCA-40D9-A172-EFA3EDC2A472}" presName="connSite" presStyleLbl="node1" presStyleIdx="0" presStyleCnt="4"/>
      <dgm:spPr/>
    </dgm:pt>
    <dgm:pt modelId="{0F1E4071-5E4E-42E3-9201-4E3E95D8BD02}" type="pres">
      <dgm:prSet presAssocID="{1293D523-8FCA-40D9-A172-EFA3EDC2A472}" presName="visible" presStyleLbl="node1" presStyleIdx="0" presStyleCnt="4"/>
      <dgm:spPr>
        <a:xfrm>
          <a:off x="1684828" y="902032"/>
          <a:ext cx="1845201" cy="1845201"/>
        </a:xfrm>
        <a:prstGeom prst="ellipse">
          <a:avLst/>
        </a:prstGeom>
        <a:blipFill rotWithShape="1">
          <a:blip xmlns:r="http://schemas.openxmlformats.org/officeDocument/2006/relationships" r:embed="rId1"/>
          <a:stretch>
            <a:fillRect/>
          </a:stretch>
        </a:blipFill>
        <a:ln w="25400" cap="flat" cmpd="sng" algn="ctr">
          <a:solidFill>
            <a:srgbClr val="FFFFFF">
              <a:hueOff val="0"/>
              <a:satOff val="0"/>
              <a:lumOff val="0"/>
              <a:alphaOff val="0"/>
            </a:srgbClr>
          </a:solidFill>
          <a:prstDash val="solid"/>
        </a:ln>
        <a:effectLst/>
      </dgm:spPr>
    </dgm:pt>
    <dgm:pt modelId="{EAF1DC6A-E88A-4536-93D6-6F05B972EDBE}" type="pres">
      <dgm:prSet presAssocID="{7EEAAE61-FE70-4D5C-8942-CF6667A3B75B}" presName="Name25" presStyleLbl="parChTrans1D1" presStyleIdx="0" presStyleCnt="3"/>
      <dgm:spPr/>
    </dgm:pt>
    <dgm:pt modelId="{C46CF753-054D-4E81-8ACB-1AB294004B71}" type="pres">
      <dgm:prSet presAssocID="{F614FFFD-773A-49BB-A620-574F412455EF}" presName="node" presStyleCnt="0"/>
      <dgm:spPr/>
    </dgm:pt>
    <dgm:pt modelId="{7606E51C-91FC-47B2-A722-4AD8860D0BAD}" type="pres">
      <dgm:prSet presAssocID="{F614FFFD-773A-49BB-A620-574F412455EF}" presName="parentNode" presStyleLbl="node1" presStyleIdx="1" presStyleCnt="4">
        <dgm:presLayoutVars>
          <dgm:chMax val="1"/>
          <dgm:bulletEnabled val="1"/>
        </dgm:presLayoutVars>
      </dgm:prSet>
      <dgm:spPr/>
    </dgm:pt>
    <dgm:pt modelId="{4680D5CE-D883-4B55-9BA8-F7C30CFA6534}" type="pres">
      <dgm:prSet presAssocID="{F614FFFD-773A-49BB-A620-574F412455EF}" presName="childNode" presStyleLbl="revTx" presStyleIdx="0" presStyleCnt="3">
        <dgm:presLayoutVars>
          <dgm:bulletEnabled val="1"/>
        </dgm:presLayoutVars>
      </dgm:prSet>
      <dgm:spPr/>
    </dgm:pt>
    <dgm:pt modelId="{D4E922C2-2A9F-44C4-B856-34123D72F8D3}" type="pres">
      <dgm:prSet presAssocID="{17310DC0-CBB0-44E4-B51A-D618EBB2A214}" presName="Name25" presStyleLbl="parChTrans1D1" presStyleIdx="1" presStyleCnt="3"/>
      <dgm:spPr/>
    </dgm:pt>
    <dgm:pt modelId="{46AC173B-7849-4003-B3AF-7AD795A68CCB}" type="pres">
      <dgm:prSet presAssocID="{07E04DD0-DDB1-47DA-BC85-DB0CF0CDB2D2}" presName="node" presStyleCnt="0"/>
      <dgm:spPr/>
    </dgm:pt>
    <dgm:pt modelId="{8118619A-E552-4BFC-81B3-618D4CB9D8DA}" type="pres">
      <dgm:prSet presAssocID="{07E04DD0-DDB1-47DA-BC85-DB0CF0CDB2D2}" presName="parentNode" presStyleLbl="node1" presStyleIdx="2" presStyleCnt="4">
        <dgm:presLayoutVars>
          <dgm:chMax val="1"/>
          <dgm:bulletEnabled val="1"/>
        </dgm:presLayoutVars>
      </dgm:prSet>
      <dgm:spPr/>
    </dgm:pt>
    <dgm:pt modelId="{C7F64440-3401-464D-A907-FD5CA4DF2F54}" type="pres">
      <dgm:prSet presAssocID="{07E04DD0-DDB1-47DA-BC85-DB0CF0CDB2D2}" presName="childNode" presStyleLbl="revTx" presStyleIdx="1" presStyleCnt="3">
        <dgm:presLayoutVars>
          <dgm:bulletEnabled val="1"/>
        </dgm:presLayoutVars>
      </dgm:prSet>
      <dgm:spPr/>
    </dgm:pt>
    <dgm:pt modelId="{E61D4CD3-9E6E-4E13-8D1E-B47FD7CD631C}" type="pres">
      <dgm:prSet presAssocID="{4C7799D6-26F8-4EBC-A64B-6A0E1E3F4E9A}" presName="Name25" presStyleLbl="parChTrans1D1" presStyleIdx="2" presStyleCnt="3"/>
      <dgm:spPr/>
    </dgm:pt>
    <dgm:pt modelId="{27C4D512-0126-45DA-BF8C-EEC6C88AEF09}" type="pres">
      <dgm:prSet presAssocID="{0DEC34C8-E23A-47BD-8637-00A19753657E}" presName="node" presStyleCnt="0"/>
      <dgm:spPr/>
    </dgm:pt>
    <dgm:pt modelId="{07A3EB12-0158-49D0-BF3E-38AC1F3741C9}" type="pres">
      <dgm:prSet presAssocID="{0DEC34C8-E23A-47BD-8637-00A19753657E}" presName="parentNode" presStyleLbl="node1" presStyleIdx="3" presStyleCnt="4">
        <dgm:presLayoutVars>
          <dgm:chMax val="1"/>
          <dgm:bulletEnabled val="1"/>
        </dgm:presLayoutVars>
      </dgm:prSet>
      <dgm:spPr/>
    </dgm:pt>
    <dgm:pt modelId="{914E307E-8214-409F-9C16-F6F9C9328292}" type="pres">
      <dgm:prSet presAssocID="{0DEC34C8-E23A-47BD-8637-00A19753657E}" presName="childNode" presStyleLbl="revTx" presStyleIdx="2" presStyleCnt="3">
        <dgm:presLayoutVars>
          <dgm:bulletEnabled val="1"/>
        </dgm:presLayoutVars>
      </dgm:prSet>
      <dgm:spPr/>
    </dgm:pt>
  </dgm:ptLst>
  <dgm:cxnLst>
    <dgm:cxn modelId="{66B7F81D-9ABD-4175-A9E3-556EAE55BC86}" type="presOf" srcId="{1293D523-8FCA-40D9-A172-EFA3EDC2A472}" destId="{4640C208-15CA-49C6-986E-3A1DA79E9BFD}" srcOrd="0" destOrd="0" presId="urn:microsoft.com/office/officeart/2005/8/layout/radial2"/>
    <dgm:cxn modelId="{6B54F122-D25E-40DE-B2E0-E804DF25D58A}" type="presOf" srcId="{0DEC34C8-E23A-47BD-8637-00A19753657E}" destId="{07A3EB12-0158-49D0-BF3E-38AC1F3741C9}" srcOrd="0" destOrd="0" presId="urn:microsoft.com/office/officeart/2005/8/layout/radial2"/>
    <dgm:cxn modelId="{E770A624-BEE1-40DC-9588-9A47B9B40134}" type="presOf" srcId="{B25A7F01-BE0A-4A61-8181-CF8F9B3402EA}" destId="{C7F64440-3401-464D-A907-FD5CA4DF2F54}" srcOrd="0" destOrd="2" presId="urn:microsoft.com/office/officeart/2005/8/layout/radial2"/>
    <dgm:cxn modelId="{C989AD3A-6434-49DA-868B-1F83A441A5D5}" type="presOf" srcId="{17310DC0-CBB0-44E4-B51A-D618EBB2A214}" destId="{D4E922C2-2A9F-44C4-B856-34123D72F8D3}" srcOrd="0" destOrd="0" presId="urn:microsoft.com/office/officeart/2005/8/layout/radial2"/>
    <dgm:cxn modelId="{20BEB03B-6758-4022-B03E-CB6B7720F8CF}" srcId="{F614FFFD-773A-49BB-A620-574F412455EF}" destId="{6788B972-021E-4938-8293-C266470AEC84}" srcOrd="0" destOrd="0" parTransId="{53EAC74B-0630-46F7-9DCD-394D5BAF76C6}" sibTransId="{4916A5E4-8610-4846-952D-7CD681DDF621}"/>
    <dgm:cxn modelId="{26855C5C-A174-4C46-9B8D-6C9BECF8C356}" type="presOf" srcId="{4C7799D6-26F8-4EBC-A64B-6A0E1E3F4E9A}" destId="{E61D4CD3-9E6E-4E13-8D1E-B47FD7CD631C}" srcOrd="0" destOrd="0" presId="urn:microsoft.com/office/officeart/2005/8/layout/radial2"/>
    <dgm:cxn modelId="{223B535C-D2E8-4474-92B8-6B59B12CE309}" srcId="{3479CAEE-FC24-4910-9763-1A29F1AAB78D}" destId="{C2D2B963-45D8-472C-B82D-4A67C8BA077A}" srcOrd="0" destOrd="0" parTransId="{BB90C416-0E14-4265-B9D5-8DCBFD48917B}" sibTransId="{45F9B0F9-AFCD-4884-B611-6E1CEECF38A3}"/>
    <dgm:cxn modelId="{6C3B075D-9ECA-4AAA-8F2E-A0F1B4264CB6}" type="presOf" srcId="{C2D2B963-45D8-472C-B82D-4A67C8BA077A}" destId="{C7F64440-3401-464D-A907-FD5CA4DF2F54}" srcOrd="0" destOrd="1" presId="urn:microsoft.com/office/officeart/2005/8/layout/radial2"/>
    <dgm:cxn modelId="{32282744-2F54-4021-B47C-8B9218E8436F}" srcId="{3479CAEE-FC24-4910-9763-1A29F1AAB78D}" destId="{B25A7F01-BE0A-4A61-8181-CF8F9B3402EA}" srcOrd="1" destOrd="0" parTransId="{933A5427-6EB6-479C-8B2D-056ECF244846}" sibTransId="{81E429F7-A10F-44C5-8420-86BFB23EE6F5}"/>
    <dgm:cxn modelId="{E6B38C65-2089-48E9-BC3F-F315A3CBF60D}" type="presOf" srcId="{AD84B024-4098-4981-B4CC-C5F7EC9F6B14}" destId="{914E307E-8214-409F-9C16-F6F9C9328292}" srcOrd="0" destOrd="0" presId="urn:microsoft.com/office/officeart/2005/8/layout/radial2"/>
    <dgm:cxn modelId="{9AE04774-088A-42A1-930B-4F965EC4AB0D}" type="presOf" srcId="{3479CAEE-FC24-4910-9763-1A29F1AAB78D}" destId="{C7F64440-3401-464D-A907-FD5CA4DF2F54}" srcOrd="0" destOrd="0" presId="urn:microsoft.com/office/officeart/2005/8/layout/radial2"/>
    <dgm:cxn modelId="{0B8B5D55-8108-4ED1-A9A7-A7BDE5D13E56}" srcId="{07E04DD0-DDB1-47DA-BC85-DB0CF0CDB2D2}" destId="{3479CAEE-FC24-4910-9763-1A29F1AAB78D}" srcOrd="0" destOrd="0" parTransId="{928BFD7A-980B-4B58-9164-A403353CC34A}" sibTransId="{D11AAD3E-B3FF-4400-87BB-F7D4EBA9BCFA}"/>
    <dgm:cxn modelId="{D031D47A-C43F-46C4-A0F7-3245CCAB41BE}" srcId="{1293D523-8FCA-40D9-A172-EFA3EDC2A472}" destId="{07E04DD0-DDB1-47DA-BC85-DB0CF0CDB2D2}" srcOrd="1" destOrd="0" parTransId="{17310DC0-CBB0-44E4-B51A-D618EBB2A214}" sibTransId="{0ADF92CB-EE54-426C-AA65-64792EDF6520}"/>
    <dgm:cxn modelId="{9963527B-FA20-4B36-8D73-FC8934B6C6EC}" type="presOf" srcId="{1D9CCFA2-F959-4664-AE12-DB8D92A9C0AB}" destId="{4680D5CE-D883-4B55-9BA8-F7C30CFA6534}" srcOrd="0" destOrd="1" presId="urn:microsoft.com/office/officeart/2005/8/layout/radial2"/>
    <dgm:cxn modelId="{47E1F880-7594-4163-9218-737B9081133A}" type="presOf" srcId="{B8ED6E3D-68C4-4771-945E-9C61225BE875}" destId="{914E307E-8214-409F-9C16-F6F9C9328292}" srcOrd="0" destOrd="1" presId="urn:microsoft.com/office/officeart/2005/8/layout/radial2"/>
    <dgm:cxn modelId="{FC7C6F82-64BE-459B-B5A0-305BE54D80BA}" srcId="{0DEC34C8-E23A-47BD-8637-00A19753657E}" destId="{B8ED6E3D-68C4-4771-945E-9C61225BE875}" srcOrd="1" destOrd="0" parTransId="{3A489EE1-F446-48B6-8A5C-9598213B59ED}" sibTransId="{F83ECE55-9EB7-4404-87FB-F39053E0EA84}"/>
    <dgm:cxn modelId="{5211DD91-A467-4187-B109-63D75F285A95}" type="presOf" srcId="{F614FFFD-773A-49BB-A620-574F412455EF}" destId="{7606E51C-91FC-47B2-A722-4AD8860D0BAD}" srcOrd="0" destOrd="0" presId="urn:microsoft.com/office/officeart/2005/8/layout/radial2"/>
    <dgm:cxn modelId="{73B286A4-44FA-44A2-AF19-7A4BC46E44DB}" type="presOf" srcId="{6788B972-021E-4938-8293-C266470AEC84}" destId="{4680D5CE-D883-4B55-9BA8-F7C30CFA6534}" srcOrd="0" destOrd="0" presId="urn:microsoft.com/office/officeart/2005/8/layout/radial2"/>
    <dgm:cxn modelId="{6535C2AF-7115-413C-AE79-106EAC0F5291}" srcId="{F614FFFD-773A-49BB-A620-574F412455EF}" destId="{1D9CCFA2-F959-4664-AE12-DB8D92A9C0AB}" srcOrd="1" destOrd="0" parTransId="{FE9CFD9D-B152-4DBA-920E-7FE02645CDA1}" sibTransId="{C0FF15CD-066B-463E-B953-FA21F33D02A4}"/>
    <dgm:cxn modelId="{87A884B3-C2B9-4106-9B8C-5FCA3F4A4B96}" srcId="{3479CAEE-FC24-4910-9763-1A29F1AAB78D}" destId="{265272F7-7BC8-491D-993C-D5DEBAF6A6BF}" srcOrd="2" destOrd="0" parTransId="{39402E3C-9855-43C4-B218-F152CE6CD512}" sibTransId="{D8907027-7091-40B5-A9F5-29664DB801CC}"/>
    <dgm:cxn modelId="{72629DB7-D726-420A-A3DF-2BA273552BC5}" srcId="{1293D523-8FCA-40D9-A172-EFA3EDC2A472}" destId="{0DEC34C8-E23A-47BD-8637-00A19753657E}" srcOrd="2" destOrd="0" parTransId="{4C7799D6-26F8-4EBC-A64B-6A0E1E3F4E9A}" sibTransId="{634E29DC-C0FC-44D5-8B6F-2C6460F54537}"/>
    <dgm:cxn modelId="{FC899ACE-9BE6-4377-AE28-5037EBD93577}" srcId="{0DEC34C8-E23A-47BD-8637-00A19753657E}" destId="{AD84B024-4098-4981-B4CC-C5F7EC9F6B14}" srcOrd="0" destOrd="0" parTransId="{252F036C-F3FD-4079-B5F8-0A6B8BDB092E}" sibTransId="{69A592A9-CED7-41FF-B0AE-9BF6198642C1}"/>
    <dgm:cxn modelId="{4D375ED7-D5B0-4496-B9C6-E8597FB92292}" type="presOf" srcId="{265272F7-7BC8-491D-993C-D5DEBAF6A6BF}" destId="{C7F64440-3401-464D-A907-FD5CA4DF2F54}" srcOrd="0" destOrd="3" presId="urn:microsoft.com/office/officeart/2005/8/layout/radial2"/>
    <dgm:cxn modelId="{2E660FE2-8E43-4B11-90AB-37779AA4C6D2}" srcId="{1293D523-8FCA-40D9-A172-EFA3EDC2A472}" destId="{F614FFFD-773A-49BB-A620-574F412455EF}" srcOrd="0" destOrd="0" parTransId="{7EEAAE61-FE70-4D5C-8942-CF6667A3B75B}" sibTransId="{D8E7B97F-AD10-4846-8F24-0E5FACFCBEA8}"/>
    <dgm:cxn modelId="{EC9623F3-B3B4-4376-BFA1-3173387C228F}" type="presOf" srcId="{07E04DD0-DDB1-47DA-BC85-DB0CF0CDB2D2}" destId="{8118619A-E552-4BFC-81B3-618D4CB9D8DA}" srcOrd="0" destOrd="0" presId="urn:microsoft.com/office/officeart/2005/8/layout/radial2"/>
    <dgm:cxn modelId="{E43864F7-530B-44E4-949A-7B662920B8BB}" type="presOf" srcId="{7EEAAE61-FE70-4D5C-8942-CF6667A3B75B}" destId="{EAF1DC6A-E88A-4536-93D6-6F05B972EDBE}" srcOrd="0" destOrd="0" presId="urn:microsoft.com/office/officeart/2005/8/layout/radial2"/>
    <dgm:cxn modelId="{549A706A-9693-4289-839A-0E9DC414C126}" type="presParOf" srcId="{4640C208-15CA-49C6-986E-3A1DA79E9BFD}" destId="{42AF02CB-58C5-4F1B-95F7-5D0C1A8022ED}" srcOrd="0" destOrd="0" presId="urn:microsoft.com/office/officeart/2005/8/layout/radial2"/>
    <dgm:cxn modelId="{132EC22D-848B-4103-B675-EDC75641BC94}" type="presParOf" srcId="{42AF02CB-58C5-4F1B-95F7-5D0C1A8022ED}" destId="{F8808BFE-0574-436F-BF09-62D2396BF436}" srcOrd="0" destOrd="0" presId="urn:microsoft.com/office/officeart/2005/8/layout/radial2"/>
    <dgm:cxn modelId="{82941C89-CD6E-4C84-AC0D-6171BD2BEECF}" type="presParOf" srcId="{F8808BFE-0574-436F-BF09-62D2396BF436}" destId="{02373B2E-2D30-4F3A-859B-1FB0B62D9CC8}" srcOrd="0" destOrd="0" presId="urn:microsoft.com/office/officeart/2005/8/layout/radial2"/>
    <dgm:cxn modelId="{976C0B8C-4B30-4DF7-A3E9-51C4EB68F093}" type="presParOf" srcId="{F8808BFE-0574-436F-BF09-62D2396BF436}" destId="{0F1E4071-5E4E-42E3-9201-4E3E95D8BD02}" srcOrd="1" destOrd="0" presId="urn:microsoft.com/office/officeart/2005/8/layout/radial2"/>
    <dgm:cxn modelId="{90E7D3A6-041C-404E-B84C-1D4162AB5A1A}" type="presParOf" srcId="{42AF02CB-58C5-4F1B-95F7-5D0C1A8022ED}" destId="{EAF1DC6A-E88A-4536-93D6-6F05B972EDBE}" srcOrd="1" destOrd="0" presId="urn:microsoft.com/office/officeart/2005/8/layout/radial2"/>
    <dgm:cxn modelId="{43F9C4CF-6B42-413E-98DA-9C1DF6A4DF8F}" type="presParOf" srcId="{42AF02CB-58C5-4F1B-95F7-5D0C1A8022ED}" destId="{C46CF753-054D-4E81-8ACB-1AB294004B71}" srcOrd="2" destOrd="0" presId="urn:microsoft.com/office/officeart/2005/8/layout/radial2"/>
    <dgm:cxn modelId="{E765BF9F-7ED6-4A81-BC06-06117D37042E}" type="presParOf" srcId="{C46CF753-054D-4E81-8ACB-1AB294004B71}" destId="{7606E51C-91FC-47B2-A722-4AD8860D0BAD}" srcOrd="0" destOrd="0" presId="urn:microsoft.com/office/officeart/2005/8/layout/radial2"/>
    <dgm:cxn modelId="{F68C6411-0609-4637-92E2-F4EAA10091E9}" type="presParOf" srcId="{C46CF753-054D-4E81-8ACB-1AB294004B71}" destId="{4680D5CE-D883-4B55-9BA8-F7C30CFA6534}" srcOrd="1" destOrd="0" presId="urn:microsoft.com/office/officeart/2005/8/layout/radial2"/>
    <dgm:cxn modelId="{FD37EA1E-C992-44F8-9980-0BEBB5805646}" type="presParOf" srcId="{42AF02CB-58C5-4F1B-95F7-5D0C1A8022ED}" destId="{D4E922C2-2A9F-44C4-B856-34123D72F8D3}" srcOrd="3" destOrd="0" presId="urn:microsoft.com/office/officeart/2005/8/layout/radial2"/>
    <dgm:cxn modelId="{DFD57850-13DC-416E-9B49-C00220218E9C}" type="presParOf" srcId="{42AF02CB-58C5-4F1B-95F7-5D0C1A8022ED}" destId="{46AC173B-7849-4003-B3AF-7AD795A68CCB}" srcOrd="4" destOrd="0" presId="urn:microsoft.com/office/officeart/2005/8/layout/radial2"/>
    <dgm:cxn modelId="{9C18ED58-815A-4C5F-B958-D8E8DAD96FF4}" type="presParOf" srcId="{46AC173B-7849-4003-B3AF-7AD795A68CCB}" destId="{8118619A-E552-4BFC-81B3-618D4CB9D8DA}" srcOrd="0" destOrd="0" presId="urn:microsoft.com/office/officeart/2005/8/layout/radial2"/>
    <dgm:cxn modelId="{F6911977-B79D-4AD6-B4E9-B8168261043A}" type="presParOf" srcId="{46AC173B-7849-4003-B3AF-7AD795A68CCB}" destId="{C7F64440-3401-464D-A907-FD5CA4DF2F54}" srcOrd="1" destOrd="0" presId="urn:microsoft.com/office/officeart/2005/8/layout/radial2"/>
    <dgm:cxn modelId="{A9413BCF-AAF6-4344-ACC8-49239988F49C}" type="presParOf" srcId="{42AF02CB-58C5-4F1B-95F7-5D0C1A8022ED}" destId="{E61D4CD3-9E6E-4E13-8D1E-B47FD7CD631C}" srcOrd="5" destOrd="0" presId="urn:microsoft.com/office/officeart/2005/8/layout/radial2"/>
    <dgm:cxn modelId="{FC6DB202-735F-4B9F-A0EF-DD47406B1DE7}" type="presParOf" srcId="{42AF02CB-58C5-4F1B-95F7-5D0C1A8022ED}" destId="{27C4D512-0126-45DA-BF8C-EEC6C88AEF09}" srcOrd="6" destOrd="0" presId="urn:microsoft.com/office/officeart/2005/8/layout/radial2"/>
    <dgm:cxn modelId="{C16C2D93-9CA8-4141-9B7E-6673E1686F32}" type="presParOf" srcId="{27C4D512-0126-45DA-BF8C-EEC6C88AEF09}" destId="{07A3EB12-0158-49D0-BF3E-38AC1F3741C9}" srcOrd="0" destOrd="0" presId="urn:microsoft.com/office/officeart/2005/8/layout/radial2"/>
    <dgm:cxn modelId="{5AD6EE7E-8303-4F8F-95B2-3AB5BD238F71}" type="presParOf" srcId="{27C4D512-0126-45DA-BF8C-EEC6C88AEF09}" destId="{914E307E-8214-409F-9C16-F6F9C9328292}" srcOrd="1" destOrd="0" presId="urn:microsoft.com/office/officeart/2005/8/layout/radial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D4CD3-9E6E-4E13-8D1E-B47FD7CD631C}">
      <dsp:nvSpPr>
        <dsp:cNvPr id="0" name=""/>
        <dsp:cNvSpPr/>
      </dsp:nvSpPr>
      <dsp:spPr>
        <a:xfrm rot="2536025">
          <a:off x="3181041" y="2578286"/>
          <a:ext cx="555486" cy="40253"/>
        </a:xfrm>
        <a:custGeom>
          <a:avLst/>
          <a:gdLst/>
          <a:ahLst/>
          <a:cxnLst/>
          <a:rect l="0" t="0" r="0" b="0"/>
          <a:pathLst>
            <a:path>
              <a:moveTo>
                <a:pt x="0" y="20126"/>
              </a:moveTo>
              <a:lnTo>
                <a:pt x="555486" y="20126"/>
              </a:lnTo>
            </a:path>
          </a:pathLst>
        </a:custGeom>
        <a:noFill/>
        <a:ln w="25400" cap="flat" cmpd="sng" algn="ctr">
          <a:solidFill>
            <a:srgbClr val="004986">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D4E922C2-2A9F-44C4-B856-34123D72F8D3}">
      <dsp:nvSpPr>
        <dsp:cNvPr id="0" name=""/>
        <dsp:cNvSpPr/>
      </dsp:nvSpPr>
      <dsp:spPr>
        <a:xfrm>
          <a:off x="3253249" y="1804506"/>
          <a:ext cx="627262" cy="40253"/>
        </a:xfrm>
        <a:custGeom>
          <a:avLst/>
          <a:gdLst/>
          <a:ahLst/>
          <a:cxnLst/>
          <a:rect l="0" t="0" r="0" b="0"/>
          <a:pathLst>
            <a:path>
              <a:moveTo>
                <a:pt x="0" y="20126"/>
              </a:moveTo>
              <a:lnTo>
                <a:pt x="627262" y="20126"/>
              </a:lnTo>
            </a:path>
          </a:pathLst>
        </a:custGeom>
        <a:noFill/>
        <a:ln w="25400" cap="flat" cmpd="sng" algn="ctr">
          <a:solidFill>
            <a:srgbClr val="004986">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EAF1DC6A-E88A-4536-93D6-6F05B972EDBE}">
      <dsp:nvSpPr>
        <dsp:cNvPr id="0" name=""/>
        <dsp:cNvSpPr/>
      </dsp:nvSpPr>
      <dsp:spPr>
        <a:xfrm rot="19063975">
          <a:off x="3181041" y="1030725"/>
          <a:ext cx="555486" cy="40253"/>
        </a:xfrm>
        <a:custGeom>
          <a:avLst/>
          <a:gdLst/>
          <a:ahLst/>
          <a:cxnLst/>
          <a:rect l="0" t="0" r="0" b="0"/>
          <a:pathLst>
            <a:path>
              <a:moveTo>
                <a:pt x="0" y="20126"/>
              </a:moveTo>
              <a:lnTo>
                <a:pt x="555486" y="20126"/>
              </a:lnTo>
            </a:path>
          </a:pathLst>
        </a:custGeom>
        <a:noFill/>
        <a:ln w="25400" cap="flat" cmpd="sng" algn="ctr">
          <a:solidFill>
            <a:srgbClr val="004986">
              <a:shade val="60000"/>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0F1E4071-5E4E-42E3-9201-4E3E95D8BD02}">
      <dsp:nvSpPr>
        <dsp:cNvPr id="0" name=""/>
        <dsp:cNvSpPr/>
      </dsp:nvSpPr>
      <dsp:spPr>
        <a:xfrm>
          <a:off x="1684828" y="902032"/>
          <a:ext cx="1845201" cy="1845201"/>
        </a:xfrm>
        <a:prstGeom prst="ellipse">
          <a:avLst/>
        </a:prstGeom>
        <a:blipFill rotWithShape="1">
          <a:blip xmlns:r="http://schemas.openxmlformats.org/officeDocument/2006/relationships" r:embed="rId1"/>
          <a:stretch>
            <a:fillRect/>
          </a:stretch>
        </a:blip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sp>
    <dsp:sp modelId="{7606E51C-91FC-47B2-A722-4AD8860D0BAD}">
      <dsp:nvSpPr>
        <dsp:cNvPr id="0" name=""/>
        <dsp:cNvSpPr/>
      </dsp:nvSpPr>
      <dsp:spPr>
        <a:xfrm>
          <a:off x="3530044" y="190"/>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rgbClr val="FFFFFF"/>
              </a:solidFill>
              <a:latin typeface="Calibri"/>
              <a:ea typeface="+mn-ea"/>
              <a:cs typeface="+mn-cs"/>
            </a:rPr>
            <a:t>Supplier Approval</a:t>
          </a:r>
        </a:p>
      </dsp:txBody>
      <dsp:txXfrm>
        <a:off x="3681317" y="151463"/>
        <a:ext cx="730411" cy="730411"/>
      </dsp:txXfrm>
    </dsp:sp>
    <dsp:sp modelId="{4680D5CE-D883-4B55-9BA8-F7C30CFA6534}">
      <dsp:nvSpPr>
        <dsp:cNvPr id="0" name=""/>
        <dsp:cNvSpPr/>
      </dsp:nvSpPr>
      <dsp:spPr>
        <a:xfrm>
          <a:off x="4666297" y="190"/>
          <a:ext cx="1549436" cy="1032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Quality Systems Audit</a:t>
          </a:r>
        </a:p>
        <a:p>
          <a:pPr marL="57150" lvl="1"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Active Supplier List</a:t>
          </a:r>
        </a:p>
      </dsp:txBody>
      <dsp:txXfrm>
        <a:off x="4666297" y="190"/>
        <a:ext cx="1549436" cy="1032957"/>
      </dsp:txXfrm>
    </dsp:sp>
    <dsp:sp modelId="{8118619A-E552-4BFC-81B3-618D4CB9D8DA}">
      <dsp:nvSpPr>
        <dsp:cNvPr id="0" name=""/>
        <dsp:cNvSpPr/>
      </dsp:nvSpPr>
      <dsp:spPr>
        <a:xfrm>
          <a:off x="3880512" y="1308154"/>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rgbClr val="FFFFFF"/>
              </a:solidFill>
              <a:latin typeface="Calibri"/>
              <a:ea typeface="+mn-ea"/>
              <a:cs typeface="+mn-cs"/>
            </a:rPr>
            <a:t>Production Part Approval</a:t>
          </a:r>
        </a:p>
      </dsp:txBody>
      <dsp:txXfrm>
        <a:off x="4031785" y="1459427"/>
        <a:ext cx="730411" cy="730411"/>
      </dsp:txXfrm>
    </dsp:sp>
    <dsp:sp modelId="{C7F64440-3401-464D-A907-FD5CA4DF2F54}">
      <dsp:nvSpPr>
        <dsp:cNvPr id="0" name=""/>
        <dsp:cNvSpPr/>
      </dsp:nvSpPr>
      <dsp:spPr>
        <a:xfrm>
          <a:off x="5016765" y="1308154"/>
          <a:ext cx="1549436" cy="1032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First Article Inspection</a:t>
          </a:r>
        </a:p>
        <a:p>
          <a:pPr marL="114300" lvl="2"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Technical Data Package</a:t>
          </a:r>
        </a:p>
        <a:p>
          <a:pPr marL="114300" lvl="2"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Quality Clause (QY 11, 12, 14, 15)</a:t>
          </a:r>
        </a:p>
        <a:p>
          <a:pPr marL="114300" lvl="2"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Variance</a:t>
          </a:r>
        </a:p>
      </dsp:txBody>
      <dsp:txXfrm>
        <a:off x="5016765" y="1308154"/>
        <a:ext cx="1549436" cy="1032957"/>
      </dsp:txXfrm>
    </dsp:sp>
    <dsp:sp modelId="{07A3EB12-0158-49D0-BF3E-38AC1F3741C9}">
      <dsp:nvSpPr>
        <dsp:cNvPr id="0" name=""/>
        <dsp:cNvSpPr/>
      </dsp:nvSpPr>
      <dsp:spPr>
        <a:xfrm>
          <a:off x="3530044" y="2616118"/>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rgbClr val="FFFFFF"/>
              </a:solidFill>
              <a:latin typeface="Calibri"/>
              <a:ea typeface="+mn-ea"/>
              <a:cs typeface="+mn-cs"/>
            </a:rPr>
            <a:t>Quality Performance</a:t>
          </a:r>
        </a:p>
      </dsp:txBody>
      <dsp:txXfrm>
        <a:off x="3681317" y="2767391"/>
        <a:ext cx="730411" cy="730411"/>
      </dsp:txXfrm>
    </dsp:sp>
    <dsp:sp modelId="{914E307E-8214-409F-9C16-F6F9C9328292}">
      <dsp:nvSpPr>
        <dsp:cNvPr id="0" name=""/>
        <dsp:cNvSpPr/>
      </dsp:nvSpPr>
      <dsp:spPr>
        <a:xfrm>
          <a:off x="4666297" y="2616118"/>
          <a:ext cx="1549436" cy="1032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Quality Rating</a:t>
          </a:r>
        </a:p>
        <a:p>
          <a:pPr marL="57150" lvl="1" indent="-57150" algn="l" defTabSz="488950">
            <a:lnSpc>
              <a:spcPct val="90000"/>
            </a:lnSpc>
            <a:spcBef>
              <a:spcPct val="0"/>
            </a:spcBef>
            <a:spcAft>
              <a:spcPct val="15000"/>
            </a:spcAft>
            <a:buChar char="•"/>
          </a:pPr>
          <a:r>
            <a:rPr lang="en-US" sz="1100" kern="1200" dirty="0">
              <a:solidFill>
                <a:srgbClr val="000000">
                  <a:hueOff val="0"/>
                  <a:satOff val="0"/>
                  <a:lumOff val="0"/>
                  <a:alphaOff val="0"/>
                </a:srgbClr>
              </a:solidFill>
              <a:latin typeface="Calibri"/>
              <a:ea typeface="+mn-ea"/>
              <a:cs typeface="+mn-cs"/>
            </a:rPr>
            <a:t>Corrective Action</a:t>
          </a:r>
        </a:p>
      </dsp:txBody>
      <dsp:txXfrm>
        <a:off x="4666297" y="2616118"/>
        <a:ext cx="1549436" cy="1032957"/>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9EE45C-41D6-49BF-BF91-F5B60D3527B5}"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AFE800-E6D4-458D-8F39-A05F2A77D703}" type="slidenum">
              <a:rPr lang="en-US" smtClean="0"/>
              <a:t>‹#›</a:t>
            </a:fld>
            <a:endParaRPr lang="en-US"/>
          </a:p>
        </p:txBody>
      </p:sp>
    </p:spTree>
    <p:extLst>
      <p:ext uri="{BB962C8B-B14F-4D97-AF65-F5344CB8AC3E}">
        <p14:creationId xmlns:p14="http://schemas.microsoft.com/office/powerpoint/2010/main" val="1901238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a:t>
            </a:r>
            <a:r>
              <a:rPr lang="en-US" baseline="0" dirty="0"/>
              <a:t> to Field Service Representative training.  This will be the first of several training modules.  Each section is relevant to the task that you will need to complete.  This is a companion training to our Supplier Quality Assurance Field Service Representative Audit Guide.  This particular training is focused on Supplier Approval Process.  Any questions that arise from this training, please contact your SQA regional manager directly. </a:t>
            </a:r>
            <a:endParaRPr lang="en-US" dirty="0"/>
          </a:p>
        </p:txBody>
      </p:sp>
      <p:sp>
        <p:nvSpPr>
          <p:cNvPr id="4" name="Slide Number Placeholder 3"/>
          <p:cNvSpPr>
            <a:spLocks noGrp="1"/>
          </p:cNvSpPr>
          <p:nvPr>
            <p:ph type="sldNum" sz="quarter" idx="10"/>
          </p:nvPr>
        </p:nvSpPr>
        <p:spPr/>
        <p:txBody>
          <a:bodyPr/>
          <a:lstStyle/>
          <a:p>
            <a:fld id="{D7AFE800-E6D4-458D-8F39-A05F2A77D703}" type="slidenum">
              <a:rPr lang="en-US" smtClean="0"/>
              <a:t>1</a:t>
            </a:fld>
            <a:endParaRPr lang="en-US"/>
          </a:p>
        </p:txBody>
      </p:sp>
    </p:spTree>
    <p:extLst>
      <p:ext uri="{BB962C8B-B14F-4D97-AF65-F5344CB8AC3E}">
        <p14:creationId xmlns:p14="http://schemas.microsoft.com/office/powerpoint/2010/main" val="2377275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Training</a:t>
            </a:r>
            <a:r>
              <a:rPr lang="en-US" baseline="0" dirty="0"/>
              <a:t> will consist of how to navigate the website www.gdls.com.  The website contains various information you and the supplier will need to be familiar with.  Our expectation is you will share this information with the supplier as needed.  Also discussed will be the bullets listed on this slide.  We will go into detail on each section. As mentioned previously, this is also meant to be a companion to the Supplier Quality Assurance Field Service Representative Audit Guide.  Please be sure to review and become familiar with the information contained in the guide.    There will a quiz at the end of each section to test your comprehension of the material found in the guide or mentioned in this training.</a:t>
            </a:r>
            <a:endParaRPr lang="en-US" dirty="0"/>
          </a:p>
        </p:txBody>
      </p:sp>
      <p:sp>
        <p:nvSpPr>
          <p:cNvPr id="4" name="Slide Number Placeholder 3"/>
          <p:cNvSpPr>
            <a:spLocks noGrp="1"/>
          </p:cNvSpPr>
          <p:nvPr>
            <p:ph type="sldNum" sz="quarter" idx="10"/>
          </p:nvPr>
        </p:nvSpPr>
        <p:spPr/>
        <p:txBody>
          <a:bodyPr/>
          <a:lstStyle/>
          <a:p>
            <a:fld id="{D7AFE800-E6D4-458D-8F39-A05F2A77D703}" type="slidenum">
              <a:rPr lang="en-US" smtClean="0"/>
              <a:t>2</a:t>
            </a:fld>
            <a:endParaRPr lang="en-US"/>
          </a:p>
        </p:txBody>
      </p:sp>
    </p:spTree>
    <p:extLst>
      <p:ext uri="{BB962C8B-B14F-4D97-AF65-F5344CB8AC3E}">
        <p14:creationId xmlns:p14="http://schemas.microsoft.com/office/powerpoint/2010/main" val="2826755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Navigate to the GDLS webpage www.gdls.com.  To get to the quality information, click on Suppliers In the upper right hand corner.  Then click on Quality.  This has a lot of important information for you and the suppliers.  As a reminder, do</a:t>
            </a:r>
            <a:r>
              <a:rPr lang="en-US" baseline="0" dirty="0"/>
              <a:t> not bookmark these pages as security updates their protocol continuously and bookmarks may take you to obsolete revisions of the documents.</a:t>
            </a:r>
            <a:endParaRPr lang="en-US" dirty="0"/>
          </a:p>
        </p:txBody>
      </p:sp>
      <p:sp>
        <p:nvSpPr>
          <p:cNvPr id="4" name="Slide Number Placeholder 3"/>
          <p:cNvSpPr>
            <a:spLocks noGrp="1"/>
          </p:cNvSpPr>
          <p:nvPr>
            <p:ph type="sldNum" sz="quarter" idx="10"/>
          </p:nvPr>
        </p:nvSpPr>
        <p:spPr/>
        <p:txBody>
          <a:bodyPr/>
          <a:lstStyle/>
          <a:p>
            <a:fld id="{D7AFE800-E6D4-458D-8F39-A05F2A77D703}" type="slidenum">
              <a:rPr lang="en-US" smtClean="0"/>
              <a:t>3</a:t>
            </a:fld>
            <a:endParaRPr lang="en-US"/>
          </a:p>
        </p:txBody>
      </p:sp>
    </p:spTree>
    <p:extLst>
      <p:ext uri="{BB962C8B-B14F-4D97-AF65-F5344CB8AC3E}">
        <p14:creationId xmlns:p14="http://schemas.microsoft.com/office/powerpoint/2010/main" val="594125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regional map contains</a:t>
            </a:r>
            <a:r>
              <a:rPr lang="en-US" baseline="0" dirty="0"/>
              <a:t> all the contact information for the SQA personnel.  It is organized into regions and color coded for ease of matching the region to the proper regional manager.  This is updated as needed and placed on the website.  It also contains back up contact information in case your regional manager is unavailable.  You may also email questions or concerns to sqa@gdls.com.  This is manned by SQA and any questions, work, concerns, etc. will be reviewed and forwarded as necessary.</a:t>
            </a:r>
            <a:endParaRPr lang="en-US" dirty="0"/>
          </a:p>
        </p:txBody>
      </p:sp>
      <p:sp>
        <p:nvSpPr>
          <p:cNvPr id="4" name="Slide Number Placeholder 3"/>
          <p:cNvSpPr>
            <a:spLocks noGrp="1"/>
          </p:cNvSpPr>
          <p:nvPr>
            <p:ph type="sldNum" sz="quarter" idx="10"/>
          </p:nvPr>
        </p:nvSpPr>
        <p:spPr/>
        <p:txBody>
          <a:bodyPr/>
          <a:lstStyle/>
          <a:p>
            <a:fld id="{D7AFE800-E6D4-458D-8F39-A05F2A77D703}" type="slidenum">
              <a:rPr lang="en-US" smtClean="0"/>
              <a:t>4</a:t>
            </a:fld>
            <a:endParaRPr lang="en-US"/>
          </a:p>
        </p:txBody>
      </p:sp>
    </p:spTree>
    <p:extLst>
      <p:ext uri="{BB962C8B-B14F-4D97-AF65-F5344CB8AC3E}">
        <p14:creationId xmlns:p14="http://schemas.microsoft.com/office/powerpoint/2010/main" val="2396247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a:t>
            </a:r>
            <a:r>
              <a:rPr lang="en-US" baseline="0" dirty="0"/>
              <a:t> the course of doing business with GDLS you make come across a variety of acronyms.  This is a listing of some you may encounter. </a:t>
            </a:r>
            <a:endParaRPr lang="en-US" dirty="0"/>
          </a:p>
        </p:txBody>
      </p:sp>
      <p:sp>
        <p:nvSpPr>
          <p:cNvPr id="4" name="Slide Number Placeholder 3"/>
          <p:cNvSpPr>
            <a:spLocks noGrp="1"/>
          </p:cNvSpPr>
          <p:nvPr>
            <p:ph type="sldNum" sz="quarter" idx="10"/>
          </p:nvPr>
        </p:nvSpPr>
        <p:spPr/>
        <p:txBody>
          <a:bodyPr/>
          <a:lstStyle/>
          <a:p>
            <a:fld id="{D7AFE800-E6D4-458D-8F39-A05F2A77D703}" type="slidenum">
              <a:rPr lang="en-US" smtClean="0"/>
              <a:t>5</a:t>
            </a:fld>
            <a:endParaRPr lang="en-US"/>
          </a:p>
        </p:txBody>
      </p:sp>
    </p:spTree>
    <p:extLst>
      <p:ext uri="{BB962C8B-B14F-4D97-AF65-F5344CB8AC3E}">
        <p14:creationId xmlns:p14="http://schemas.microsoft.com/office/powerpoint/2010/main" val="344723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a:t>
            </a:r>
            <a:r>
              <a:rPr lang="en-US" baseline="0" dirty="0"/>
              <a:t> are a variety of audit types you may be assigned while working for GDLS.  This is a list of the common audit types.  These types of work directives guide you to the scope of the audit.  We will focus only on Supplier Approval Work Directives in this section.  For example, the first one VQSA is a complete quality system audit.  This is assigned to manufacturing suppliers.  These types of suppliers are the most important suppliers, as they are higher risk. The VMIN is a system audit for distributors.  They are non-value added suppliers. The VIDA is performed only to those supplier who have inspection delegation stamps.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7468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All three of the audit types discussed on the previous slide will look vary similar, but will require different forms to be completed and returned to your SQA Regional Manager.  All audits launched are your work directives and will contain sequence numbers used for tracking purposes.   The sequence number is found at the top of the page in the middle of the form.  This is used as an identifier for your time card and tracking for GDLS. It contains the supplier you are to visit, their contact information, current quality scores and your GDLS SQA Regional Manager.  However most importantly it contains instructions that you are to follow.  These are found in the Instruction section of the work directive and generally have additional forms that need to be completed and returned with your work directive. Once audit is complete, Record mileage, travel hours, and </a:t>
            </a:r>
            <a:r>
              <a:rPr lang="en-US" sz="1200" b="1" i="0" u="none" strike="noStrike" kern="1200" baseline="0" dirty="0">
                <a:solidFill>
                  <a:schemeClr val="tx1"/>
                </a:solidFill>
                <a:latin typeface="+mn-lt"/>
                <a:ea typeface="+mn-ea"/>
                <a:cs typeface="+mn-cs"/>
              </a:rPr>
              <a:t>actual</a:t>
            </a:r>
            <a:r>
              <a:rPr lang="en-US" sz="1200" b="0" i="0" u="none" strike="noStrike" kern="1200" baseline="0" dirty="0">
                <a:solidFill>
                  <a:schemeClr val="tx1"/>
                </a:solidFill>
                <a:latin typeface="+mn-lt"/>
                <a:ea typeface="+mn-ea"/>
                <a:cs typeface="+mn-cs"/>
              </a:rPr>
              <a:t> on-site hours. Please log this information in an area that can be easily recorded and legible. Any additional costs must also be labeled and recorded (e.g. Tolls, hotel …). Any overtime or overnight travel must be approved by the Regional Manager prior to departing for the audit. As mentioned previously, the sequence number is used for tracking purposes and the contract house you work for uses the sequence number when billing GDLS for your services.  It is very important to ensure you use the correct sequence number on your time card.  The main issues we have with billing is the incorrect reporting of the sequence number due to typo’s, or mixed numbers or they are not legible</a:t>
            </a:r>
            <a:r>
              <a:rPr lang="en-US" sz="1200" b="1" i="0" u="none" strike="noStrike" kern="1200" baseline="0" dirty="0">
                <a:solidFill>
                  <a:srgbClr val="FF0000"/>
                </a:solidFill>
                <a:latin typeface="+mn-lt"/>
                <a:ea typeface="+mn-ea"/>
                <a:cs typeface="+mn-cs"/>
              </a:rPr>
              <a:t>.  If a work directive is not used (no charges made) please return it to your Regional Manager and let them know this.  If any work was done on it, please record the time and return to your GDLS SQA RM.</a:t>
            </a:r>
            <a:endParaRPr lang="en-US" b="1" dirty="0">
              <a:solidFill>
                <a:srgbClr val="FF0000"/>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757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 high level glance, this slide depicts</a:t>
            </a:r>
            <a:r>
              <a:rPr lang="en-US" baseline="0" dirty="0"/>
              <a:t> the scope and responsibilities of </a:t>
            </a:r>
            <a:r>
              <a:rPr lang="en-US" dirty="0"/>
              <a:t>GDLS</a:t>
            </a:r>
            <a:r>
              <a:rPr lang="en-US" baseline="0" dirty="0"/>
              <a:t> Supplier Quality Assurance.  As stated before we are focusing only on supplier approval and inspection delegation in this section.   Inspection Delegation is a method of further management and trust with the supplier.  Only suppliers that are well trained should have stamps, therefore it is important that the suppliers that hold stamps are highly informed of GDLS processes, expectations and performance goals.  Having stamps is a privilege that can be removed for cause.  For example, misuse of stamps, poor performance, etc.</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9491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solidFill>
                  <a:srgbClr val="FF0000"/>
                </a:solidFill>
              </a:rPr>
              <a:t>There</a:t>
            </a:r>
            <a:r>
              <a:rPr lang="en-US" b="0" baseline="0" dirty="0">
                <a:solidFill>
                  <a:srgbClr val="FF0000"/>
                </a:solidFill>
              </a:rPr>
              <a:t> are two reasons GDLS does supplier approval audits:  a new supplier or revalidation of current suppliers.  For a new supplier, </a:t>
            </a:r>
            <a:r>
              <a:rPr lang="en-US" b="0" dirty="0">
                <a:solidFill>
                  <a:srgbClr val="FF0000"/>
                </a:solidFill>
              </a:rPr>
              <a:t>SQA will receive a request from Supply Chain</a:t>
            </a:r>
            <a:r>
              <a:rPr lang="en-US" b="0" baseline="0" dirty="0">
                <a:solidFill>
                  <a:srgbClr val="FF0000"/>
                </a:solidFill>
              </a:rPr>
              <a:t> Management Buyer to complete a quality system audit. It will either be a VQSA or VMIN. If the supplier is a commercial supplier no audit is required. A commercial supplier</a:t>
            </a:r>
            <a:r>
              <a:rPr lang="en-US" b="0" dirty="0">
                <a:solidFill>
                  <a:srgbClr val="FF0000"/>
                </a:solidFill>
              </a:rPr>
              <a:t> is a supplier of product meeting the producer’s own standards and does not differ from the product offered for sale in the commercial market.  We do accept quality</a:t>
            </a:r>
            <a:r>
              <a:rPr lang="en-US" b="0" baseline="0" dirty="0">
                <a:solidFill>
                  <a:srgbClr val="FF0000"/>
                </a:solidFill>
              </a:rPr>
              <a:t> management certification such as ISO 9001, AS9100, etc. in lieu of completing the VQSA/VMIN checklist. </a:t>
            </a:r>
            <a:r>
              <a:rPr lang="en-US" b="1" dirty="0">
                <a:solidFill>
                  <a:srgbClr val="FF0000"/>
                </a:solidFill>
              </a:rPr>
              <a:t>All Suppliers must be approved by GDLS, regardless of approvals by customers or other entities. Approvals are site specific and each manufacturing or distribution  site  will require an individual approval (sites that manufacture or where the FAI/Source occur shall be audited).  </a:t>
            </a:r>
            <a:r>
              <a:rPr lang="en-US" b="0" dirty="0">
                <a:solidFill>
                  <a:srgbClr val="FF0000"/>
                </a:solidFill>
              </a:rPr>
              <a:t>PO sites or head quarters are not necessary to be audited.  When ISO certs, etc. are accepted, be sure that the address listed on the certification matches the audit location.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FF0000"/>
                </a:solidFill>
              </a:rPr>
              <a:t>-Suppliers shall develop, document, implement and maintain a quality system providing the highest degree of confidence that the material and services will conform to contract requirements.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FF0000"/>
                </a:solidFill>
              </a:rPr>
              <a:t>-GDLS requires suppliers to provide immediate notification in the event that any certifications have been lost and any notifications of significant changes within the supplier’s organization (e.g., changes related to address, ownership, key management, scope of operations).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FF0000"/>
                </a:solidFill>
              </a:rPr>
              <a:t>-The supplier's quality system shall provide for control of purchases and services from sub-contractors to include, but not limited to, conveyance of applicable contract and technical requirements and a method of assessing sub-contractor’s capability and performance to contract/technical requirements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FF0000"/>
                </a:solidFill>
              </a:rPr>
              <a:t>-.</a:t>
            </a:r>
          </a:p>
          <a:p>
            <a:endParaRPr lang="en-US" b="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32507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After you receive the work directive from your GDLS regional manager contact the supplier using the information provided on the work directive.  If you have any issues contacting the supplier, please let the regional manager know.  After contacting the supplier, schedule the on-site audit, if applicable.  During the audit, verify the supplier quality contact information is accurate.   Be sure to follow the instructions outlined in the work directive and any additional instructions your regional manager may have communicated.   At any point if you have issues, contact your regional manager. Be sure to be specific when writing nonconformances and findings.  After completing the audit, leave a copy with the supplier and send results to your GDLS SQA regional manager.   The following slides will go into detail on how to complete the audits.</a:t>
            </a:r>
          </a:p>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0069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b="0" i="0" u="none" strike="noStrike" kern="1200" baseline="0" dirty="0">
                <a:solidFill>
                  <a:schemeClr val="tx1"/>
                </a:solidFill>
                <a:latin typeface="+mn-lt"/>
                <a:ea typeface="+mn-ea"/>
                <a:cs typeface="+mn-cs"/>
              </a:rPr>
              <a:t>The VQSA is based off the ISO 9001 quality system standard. The VQSA audit form will be attached in the email with your work directive from your GDLS regional manager. The work directive will have the supplier’s quality rating.  If the score is below 98%, an onsite audit is recommended to be done and the QSA filled in even if they have a quality management certification.  If going onsite, ask the supplier to prefill out the VQSA audit prior to your on-site visit, so it is ready for you when you arrive</a:t>
            </a:r>
            <a:r>
              <a:rPr lang="en-US" sz="1000" b="1" i="0" u="none" strike="noStrike" kern="1200" baseline="0" dirty="0">
                <a:solidFill>
                  <a:schemeClr val="tx1"/>
                </a:solidFill>
                <a:latin typeface="+mn-lt"/>
                <a:ea typeface="+mn-ea"/>
                <a:cs typeface="+mn-cs"/>
              </a:rPr>
              <a:t>.  It is the Field Service Representative’s responsibility to review responses and report the accurate situation of the supplier’s quality system even if the supplier pre-filled out the form.  You are the eyes and ears of GDLS.</a:t>
            </a:r>
            <a:r>
              <a:rPr lang="en-US" sz="1000" b="0" i="0" u="none" strike="noStrike" kern="1200" baseline="0" dirty="0">
                <a:solidFill>
                  <a:schemeClr val="tx1"/>
                </a:solidFill>
                <a:latin typeface="+mn-lt"/>
                <a:ea typeface="+mn-ea"/>
                <a:cs typeface="+mn-cs"/>
              </a:rPr>
              <a:t>   There is an instruction section on the VQSA forms that is available for direction, however, your regional manager should be contacted if you have questions or concerns.  The forms provide room for identification of evidence used to show compliance to each question.  All the fields need to have an answer or if there is no response, clearly explain why there is no response.   On the form there are some N/A spaces that are blacked out which means the supplier must answer yes or no.  Be descriptive as possible when recording answers of evidence used.   The last column on the form shows example of evidence that could be used to show compliance.  These are just examples of evidence. Other items can be used as long as they are applicable and show compliance to question asked. </a:t>
            </a:r>
          </a:p>
          <a:p>
            <a:r>
              <a:rPr lang="en-US" sz="1000" b="1" dirty="0"/>
              <a:t>If the supplier is a current GDLS supplier, every month, GDLS sends out Supplier Performance History to the supplier.  This is covered in a later slide, but in is important to note that a review of GDLS nonconformances need to be made and review the suppliers reactions to these nonconformances, especially if their quality  score is low.</a:t>
            </a:r>
            <a:endParaRPr lang="en-US" sz="1000" b="1"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61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The VMIN work directive is a quality system assessment used for distributors.  If the supplier conducts any value added processes (assembly, kitting, inspection,…) then a VQSA </a:t>
            </a:r>
            <a:r>
              <a:rPr lang="en-US" sz="1200" b="1" dirty="0"/>
              <a:t>must </a:t>
            </a:r>
            <a:r>
              <a:rPr lang="en-US" sz="1200" dirty="0"/>
              <a:t>be done in place of a VMIN. Contact your Regional Manager to have the VMIN cancelled and to get the VQSA audit assigned and a new work directive sent to you.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6688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Due to increasing security measures, to safeguard data, the work directives do not contain part numbers, shipment history, or non-conformance history.  The suppliers receive a monthly supplier scorecard with this information you can review at time of audit. Plan ahead and have the suppliers prefill out the audit paperwork for a smoother, more efficient on-site audit.  </a:t>
            </a:r>
          </a:p>
        </p:txBody>
      </p:sp>
      <p:sp>
        <p:nvSpPr>
          <p:cNvPr id="4" name="Slide Number Placeholder 3"/>
          <p:cNvSpPr>
            <a:spLocks noGrp="1"/>
          </p:cNvSpPr>
          <p:nvPr>
            <p:ph type="sldNum" sz="quarter" idx="5"/>
          </p:nvPr>
        </p:nvSpPr>
        <p:spPr/>
        <p:txBody>
          <a:bodyPr/>
          <a:lstStyle/>
          <a:p>
            <a:fld id="{D7AFE800-E6D4-458D-8F39-A05F2A77D703}" type="slidenum">
              <a:rPr lang="en-US" smtClean="0"/>
              <a:t>13</a:t>
            </a:fld>
            <a:endParaRPr lang="en-US"/>
          </a:p>
        </p:txBody>
      </p:sp>
    </p:spTree>
    <p:extLst>
      <p:ext uri="{BB962C8B-B14F-4D97-AF65-F5344CB8AC3E}">
        <p14:creationId xmlns:p14="http://schemas.microsoft.com/office/powerpoint/2010/main" val="42188898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Special processes (painting, plating, heat treating, welding, etc.) are a vital component of manufacturing and can introduce vulnerability on the overall process. If special processes are involved in the production of the supplied product, Nadcap Accreditation is accepted for the special process. Soldering must meet the appropriate IPC standard. The supplier will provide all documentation indicating accreditation upon request or if not accredited, compliance to specification during FAI/FPI. GDLS will officially do 3 special process audits as a must:  High Strength Fasteners, Approved Independent Distributor and ASTM A514 Supplier.  These 3 special process audits have their own type of audit and will be assigned as another work directive and it is to be done at the same time as the system audit.  Further detail on the 3 special process audits are on the following slides, however, any other special process audit can be done at the direction / request of the GDLS SQA regional manager and only if they add it as an instruction when assigning the audit to you.  As a normal process, special processes shall be validated during FAI/FPI.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208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first required Special Process Audit to cover is </a:t>
            </a:r>
            <a:r>
              <a:rPr lang="en-US" sz="1200" dirty="0"/>
              <a:t>High strength fasteners (Grade 5 and 8 and metric classes 8.8, 9.8, 10.9, and 12.9).  These fasteners  are used in specific assembly applications for various reasons. When the application is critical as determined by engineering, the purchase order will contain a unique requirement indicating so (Quality Clauses QL-22, QP-41, QP-43 &amp; QP-44).   The Quality Clauses are to be followed.  All quality clauses require  the fastener to be purchased from an approved GDLS MFG.  The list of approved manufacturers may be requested from GDLS.  There are 2 lists.  One for suppliers procured for US programs (V701) and one for Non-US programs (V702).  In all cases, the supplier must have evidence of compliance.  A separate V701/702 special process audit is assigned to suppliers that manufacture High Strength Fasteners that are used on GDLS products.  In the case of assemblies, if a high strength fastener are used, the supplier of the assembly is to use a GDLS approved manufacture for the fasteners.  When a V701/702 audit is assigned to you, a work directive will be sent to you.  The work directive will contain a sequence number, the supplier, and contact information.  Please contact the supplier and complete the V701/702 forms.  Please complete the assigned audit utilizing the form accompanying the audit, sign, stamp and return the audit to the GDLS SQA Regional Manager.. </a:t>
            </a:r>
            <a:r>
              <a:rPr lang="en-US" sz="1200" b="1" dirty="0"/>
              <a:t>As a talking point, stress</a:t>
            </a:r>
            <a:r>
              <a:rPr lang="en-US" sz="1200" b="1" baseline="0" dirty="0"/>
              <a:t> that it is recommended that the FSR ask for test results periodically to validate compliance</a:t>
            </a:r>
            <a:endParaRPr lang="en-US" sz="1200" b="1"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232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GDLS has a  Standard Practice that specifies ordering, procuring and testing of these types of fasteners for use in GDLS products. </a:t>
            </a:r>
            <a:r>
              <a:rPr lang="en-US" dirty="0">
                <a:solidFill>
                  <a:srgbClr val="000000"/>
                </a:solidFill>
                <a:latin typeface="Arial"/>
              </a:rPr>
              <a:t>V701 must only be manufactured in the US per the DFAR for specialty metals.  The Heads of fasteners will be marked with a manufacturer symbol per the applicable standard. </a:t>
            </a:r>
            <a:r>
              <a:rPr lang="en-US" strike="sngStrike" dirty="0">
                <a:solidFill>
                  <a:srgbClr val="000000"/>
                </a:solidFill>
                <a:latin typeface="Arial"/>
              </a:rPr>
              <a:t>There are websites available that will identify the manufacturers symbol.</a:t>
            </a:r>
            <a:r>
              <a:rPr lang="en-US" dirty="0">
                <a:solidFill>
                  <a:srgbClr val="000000"/>
                </a:solidFill>
                <a:latin typeface="Arial"/>
              </a:rPr>
              <a:t>  </a:t>
            </a:r>
            <a:r>
              <a:rPr lang="en-US" dirty="0"/>
              <a:t>V701/V702 lists should be at supplier’s location or available by contacting your GDLS regional manager.</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26121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V818 audits are used to approve a supplier as an independent broker for electronic components.  The work directive will contain a V818 checklist.  Please complete all questions with detailed answers and return to regional manager with your time/mileage.  Please refer to FSR audit guide and the PQA-3000 for further details or contact your regional manager with questions.</a:t>
            </a:r>
            <a:endParaRPr lang="en-US" dirty="0">
              <a:solidFill>
                <a:srgbClr val="000000"/>
              </a:solid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sz="1200" b="0" i="1" u="none" strike="noStrike" kern="1200" baseline="0" dirty="0">
              <a:solidFill>
                <a:schemeClr val="tx1"/>
              </a:solidFill>
              <a:latin typeface="+mn-lt"/>
              <a:ea typeface="+mn-ea"/>
              <a:cs typeface="+mn-cs"/>
            </a:endParaRPr>
          </a:p>
          <a:p>
            <a:endParaRPr lang="en-US" i="1"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255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600" dirty="0">
                <a:solidFill>
                  <a:srgbClr val="000000"/>
                </a:solidFill>
                <a:latin typeface="Arial"/>
              </a:rPr>
              <a:t>V820 Audit is used for suppliers, including distributors, providing ASTM A514 steel </a:t>
            </a:r>
            <a:r>
              <a:rPr lang="en-US" sz="1600" b="1" u="sng" dirty="0">
                <a:solidFill>
                  <a:srgbClr val="000000"/>
                </a:solidFill>
                <a:latin typeface="Arial"/>
              </a:rPr>
              <a:t>1.25” thick or greater.  </a:t>
            </a:r>
            <a:r>
              <a:rPr lang="en-US" sz="1600" dirty="0">
                <a:solidFill>
                  <a:srgbClr val="000000"/>
                </a:solidFill>
                <a:latin typeface="Arial"/>
              </a:rPr>
              <a:t>Suppliers must be on the approval list to provide A514 material.  It is d</a:t>
            </a:r>
            <a:r>
              <a:rPr lang="en-US" sz="1600" dirty="0"/>
              <a:t>esignated on the supplier’s PO with QK19 quality Clause.  Your SQA regional manager will provide you with the work directive and A514 audit checklist to be completed at time of audit.  Please note that there are differences between a first time audit and a surveillance audit.  During a first time audit, some of the questions may not </a:t>
            </a:r>
            <a:r>
              <a:rPr lang="en-US" sz="1600"/>
              <a:t>be applicable.  </a:t>
            </a:r>
            <a:r>
              <a:rPr lang="en-US" sz="1600" dirty="0"/>
              <a:t>Please refer to your FSR audit guide or PQA-3000 for further directions or contact your regional manager.</a:t>
            </a:r>
          </a:p>
          <a:p>
            <a:pPr marL="0" indent="0">
              <a:buFont typeface="Arial" panose="020B0604020202020204" pitchFamily="34" charset="0"/>
              <a:buNone/>
            </a:pPr>
            <a:endParaRPr lang="en-US" sz="1600" dirty="0"/>
          </a:p>
          <a:p>
            <a:pPr marL="0" indent="0">
              <a:buFont typeface="Arial" panose="020B0604020202020204" pitchFamily="34" charset="0"/>
              <a:buNone/>
            </a:pPr>
            <a:endParaRPr lang="en-US" sz="1600" dirty="0"/>
          </a:p>
          <a:p>
            <a:pPr marL="285750" indent="-285750">
              <a:buFont typeface="Arial" panose="020B0604020202020204" pitchFamily="34" charset="0"/>
              <a:buChar char="•"/>
            </a:pPr>
            <a:endParaRPr lang="en-US" sz="800" dirty="0"/>
          </a:p>
          <a:p>
            <a:pPr marL="0" indent="0">
              <a:buFont typeface="Arial" panose="020B0604020202020204" pitchFamily="34" charset="0"/>
              <a:buNone/>
            </a:pPr>
            <a:endParaRPr lang="en-US" sz="800" dirty="0">
              <a:solidFill>
                <a:srgbClr val="000000"/>
              </a:solidFill>
              <a:latin typeface="Arial"/>
            </a:endParaRPr>
          </a:p>
          <a:p>
            <a:pPr marL="285750" indent="-285750">
              <a:buFont typeface="Arial" panose="020B0604020202020204" pitchFamily="34" charset="0"/>
              <a:buChar char="•"/>
            </a:pPr>
            <a:endParaRPr lang="en-US" sz="800" dirty="0">
              <a:solidFill>
                <a:srgbClr val="000000"/>
              </a:solidFill>
              <a:latin typeface="Aria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3A46A-06DF-4701-8C5C-4E0237B58C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41340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take the next few minutes to complete Quiz 1.   Open the attachment that came with your work directive and highlight your answers.  When complete send with your work directive to your Regional Manager along with your recorded time.  </a:t>
            </a:r>
          </a:p>
        </p:txBody>
      </p:sp>
      <p:sp>
        <p:nvSpPr>
          <p:cNvPr id="4" name="Slide Number Placeholder 3"/>
          <p:cNvSpPr>
            <a:spLocks noGrp="1"/>
          </p:cNvSpPr>
          <p:nvPr>
            <p:ph type="sldNum" sz="quarter" idx="5"/>
          </p:nvPr>
        </p:nvSpPr>
        <p:spPr/>
        <p:txBody>
          <a:bodyPr/>
          <a:lstStyle/>
          <a:p>
            <a:fld id="{D7AFE800-E6D4-458D-8F39-A05F2A77D703}" type="slidenum">
              <a:rPr lang="en-US" smtClean="0"/>
              <a:t>19</a:t>
            </a:fld>
            <a:endParaRPr lang="en-US"/>
          </a:p>
        </p:txBody>
      </p:sp>
    </p:spTree>
    <p:extLst>
      <p:ext uri="{BB962C8B-B14F-4D97-AF65-F5344CB8AC3E}">
        <p14:creationId xmlns:p14="http://schemas.microsoft.com/office/powerpoint/2010/main" val="11228328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SzPct val="104000"/>
              <a:buFont typeface="Arial" panose="020B0604020202020204" pitchFamily="34" charset="0"/>
              <a:buNone/>
            </a:pPr>
            <a:r>
              <a:rPr lang="en-US" sz="1600" dirty="0"/>
              <a:t>Section 2 of this training covers Inspection Delegation.  Inspection delegation is GDLS certified supplier program.  GDLS is delegating the authority to accept parts on our behalf after the supplier has completed inspection delegation training and received a GDLS stamp. Each part number shipped under the ID program must have a GDLS approved FAI prior to the Supplier’s Inspection Delegate stamping off GDLS shipments.  Inactive stamps must be collected and returned to your GDLS regional manager.  The VIDA audit is done approx. every 2 years to verify compliance on suppliers who have stamp holders.  </a:t>
            </a:r>
            <a:endParaRPr lang="en-US" sz="1400" dirty="0"/>
          </a:p>
        </p:txBody>
      </p:sp>
      <p:sp>
        <p:nvSpPr>
          <p:cNvPr id="4" name="Slide Number Placeholder 3"/>
          <p:cNvSpPr>
            <a:spLocks noGrp="1"/>
          </p:cNvSpPr>
          <p:nvPr>
            <p:ph type="sldNum" sz="quarter" idx="10"/>
          </p:nvPr>
        </p:nvSpPr>
        <p:spPr/>
        <p:txBody>
          <a:bodyPr/>
          <a:lstStyle/>
          <a:p>
            <a:fld id="{D7AFE800-E6D4-458D-8F39-A05F2A77D703}" type="slidenum">
              <a:rPr lang="en-US" smtClean="0"/>
              <a:t>20</a:t>
            </a:fld>
            <a:endParaRPr lang="en-US"/>
          </a:p>
        </p:txBody>
      </p:sp>
    </p:spTree>
    <p:extLst>
      <p:ext uri="{BB962C8B-B14F-4D97-AF65-F5344CB8AC3E}">
        <p14:creationId xmlns:p14="http://schemas.microsoft.com/office/powerpoint/2010/main" val="5583731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When conducting a VIDA audit the Quality Representative and all stamp holders must be present for the audit. If stamp holders are on vacation, sick, on a different shift, etc. you may need to wait to schedule with the supplier so they can all be present. To help expedite the on-site visit have the supplier prepare information in advance </a:t>
            </a:r>
            <a:r>
              <a:rPr lang="en-US" sz="1200" b="0" i="0" u="none" strike="sngStrike" kern="1200" baseline="0" dirty="0">
                <a:solidFill>
                  <a:schemeClr val="tx1"/>
                </a:solidFill>
                <a:latin typeface="+mn-lt"/>
                <a:ea typeface="+mn-ea"/>
                <a:cs typeface="+mn-cs"/>
              </a:rPr>
              <a:t>for questions 9, 12, 13 and 14</a:t>
            </a:r>
            <a:r>
              <a:rPr lang="en-US" sz="1200" b="0" i="0" u="none" strike="noStrike" kern="1200" baseline="0" dirty="0">
                <a:solidFill>
                  <a:schemeClr val="tx1"/>
                </a:solidFill>
                <a:latin typeface="+mn-lt"/>
                <a:ea typeface="+mn-ea"/>
                <a:cs typeface="+mn-cs"/>
              </a:rPr>
              <a:t>.  Performance history is sent to the supplier on a monthly basis and will need to be available for VIDA audit. </a:t>
            </a:r>
            <a:r>
              <a:rPr lang="en-US" sz="1200" b="0" i="0" u="none" strike="sngStrike" kern="1200" baseline="0" dirty="0">
                <a:solidFill>
                  <a:schemeClr val="tx1"/>
                </a:solidFill>
                <a:latin typeface="+mn-lt"/>
                <a:ea typeface="+mn-ea"/>
                <a:cs typeface="+mn-cs"/>
              </a:rPr>
              <a:t>For question 12, randomly select shipments and review the documentation was completed correctly.</a:t>
            </a:r>
            <a:r>
              <a:rPr lang="en-US" sz="1200" b="0" i="0" u="none" strike="noStrike" kern="1200" baseline="0" dirty="0">
                <a:solidFill>
                  <a:schemeClr val="tx1"/>
                </a:solidFill>
                <a:latin typeface="+mn-lt"/>
                <a:ea typeface="+mn-ea"/>
                <a:cs typeface="+mn-cs"/>
              </a:rPr>
              <a:t>  Complete the VIDA checklist questions and return to your GDLS regional manager.</a:t>
            </a:r>
            <a:endParaRPr lang="en-US" dirty="0"/>
          </a:p>
        </p:txBody>
      </p:sp>
      <p:sp>
        <p:nvSpPr>
          <p:cNvPr id="4" name="Slide Number Placeholder 3"/>
          <p:cNvSpPr>
            <a:spLocks noGrp="1"/>
          </p:cNvSpPr>
          <p:nvPr>
            <p:ph type="sldNum" sz="quarter" idx="10"/>
          </p:nvPr>
        </p:nvSpPr>
        <p:spPr/>
        <p:txBody>
          <a:bodyPr/>
          <a:lstStyle/>
          <a:p>
            <a:fld id="{2CB3A46A-06DF-4701-8C5C-4E0237B58C79}" type="slidenum">
              <a:rPr lang="en-US" smtClean="0"/>
              <a:t>21</a:t>
            </a:fld>
            <a:endParaRPr lang="en-US"/>
          </a:p>
        </p:txBody>
      </p:sp>
    </p:spTree>
    <p:extLst>
      <p:ext uri="{BB962C8B-B14F-4D97-AF65-F5344CB8AC3E}">
        <p14:creationId xmlns:p14="http://schemas.microsoft.com/office/powerpoint/2010/main" val="3074709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Inspection Delegation stamp rules the supplier must follow.  Please be familiar with them. </a:t>
            </a:r>
          </a:p>
        </p:txBody>
      </p:sp>
      <p:sp>
        <p:nvSpPr>
          <p:cNvPr id="4" name="Slide Number Placeholder 3"/>
          <p:cNvSpPr>
            <a:spLocks noGrp="1"/>
          </p:cNvSpPr>
          <p:nvPr>
            <p:ph type="sldNum" sz="quarter" idx="5"/>
          </p:nvPr>
        </p:nvSpPr>
        <p:spPr/>
        <p:txBody>
          <a:bodyPr/>
          <a:lstStyle/>
          <a:p>
            <a:fld id="{D7AFE800-E6D4-458D-8F39-A05F2A77D703}" type="slidenum">
              <a:rPr lang="en-US" smtClean="0"/>
              <a:t>22</a:t>
            </a:fld>
            <a:endParaRPr lang="en-US"/>
          </a:p>
        </p:txBody>
      </p:sp>
    </p:spTree>
    <p:extLst>
      <p:ext uri="{BB962C8B-B14F-4D97-AF65-F5344CB8AC3E}">
        <p14:creationId xmlns:p14="http://schemas.microsoft.com/office/powerpoint/2010/main" val="23206809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conducting audits these are some items that are commonly missed.  Please review the list and make yourself familiar with the requirements.  You are the eyes and ears for GDLS and we depend on you.</a:t>
            </a:r>
          </a:p>
        </p:txBody>
      </p:sp>
      <p:sp>
        <p:nvSpPr>
          <p:cNvPr id="4" name="Slide Number Placeholder 3"/>
          <p:cNvSpPr>
            <a:spLocks noGrp="1"/>
          </p:cNvSpPr>
          <p:nvPr>
            <p:ph type="sldNum" sz="quarter" idx="5"/>
          </p:nvPr>
        </p:nvSpPr>
        <p:spPr/>
        <p:txBody>
          <a:bodyPr/>
          <a:lstStyle/>
          <a:p>
            <a:fld id="{D7AFE800-E6D4-458D-8F39-A05F2A77D703}" type="slidenum">
              <a:rPr lang="en-US" smtClean="0"/>
              <a:t>23</a:t>
            </a:fld>
            <a:endParaRPr lang="en-US"/>
          </a:p>
        </p:txBody>
      </p:sp>
    </p:spTree>
    <p:extLst>
      <p:ext uri="{BB962C8B-B14F-4D97-AF65-F5344CB8AC3E}">
        <p14:creationId xmlns:p14="http://schemas.microsoft.com/office/powerpoint/2010/main" val="39734968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a few common questions with answers that may arise while working for GDLS. When in doubt, please contact your regional manager for clarification. </a:t>
            </a:r>
          </a:p>
        </p:txBody>
      </p:sp>
      <p:sp>
        <p:nvSpPr>
          <p:cNvPr id="4" name="Slide Number Placeholder 3"/>
          <p:cNvSpPr>
            <a:spLocks noGrp="1"/>
          </p:cNvSpPr>
          <p:nvPr>
            <p:ph type="sldNum" sz="quarter" idx="5"/>
          </p:nvPr>
        </p:nvSpPr>
        <p:spPr/>
        <p:txBody>
          <a:bodyPr/>
          <a:lstStyle/>
          <a:p>
            <a:fld id="{D7AFE800-E6D4-458D-8F39-A05F2A77D703}" type="slidenum">
              <a:rPr lang="en-US" smtClean="0"/>
              <a:t>24</a:t>
            </a:fld>
            <a:endParaRPr lang="en-US"/>
          </a:p>
        </p:txBody>
      </p:sp>
    </p:spTree>
    <p:extLst>
      <p:ext uri="{BB962C8B-B14F-4D97-AF65-F5344CB8AC3E}">
        <p14:creationId xmlns:p14="http://schemas.microsoft.com/office/powerpoint/2010/main" val="11179087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Please take the next few minutes to complete Quiz 2.   Open the attachment that came with your work directive and highlight your answers.  When complete send with your work directive to your Regional Manager along with your recorded time.  </a:t>
            </a:r>
          </a:p>
          <a:p>
            <a:endParaRPr lang="en-US" dirty="0"/>
          </a:p>
        </p:txBody>
      </p:sp>
      <p:sp>
        <p:nvSpPr>
          <p:cNvPr id="4" name="Slide Number Placeholder 3"/>
          <p:cNvSpPr>
            <a:spLocks noGrp="1"/>
          </p:cNvSpPr>
          <p:nvPr>
            <p:ph type="sldNum" sz="quarter" idx="5"/>
          </p:nvPr>
        </p:nvSpPr>
        <p:spPr/>
        <p:txBody>
          <a:bodyPr/>
          <a:lstStyle/>
          <a:p>
            <a:fld id="{D7AFE800-E6D4-458D-8F39-A05F2A77D703}" type="slidenum">
              <a:rPr lang="en-US" smtClean="0"/>
              <a:t>25</a:t>
            </a:fld>
            <a:endParaRPr lang="en-US"/>
          </a:p>
        </p:txBody>
      </p:sp>
    </p:spTree>
    <p:extLst>
      <p:ext uri="{BB962C8B-B14F-4D97-AF65-F5344CB8AC3E}">
        <p14:creationId xmlns:p14="http://schemas.microsoft.com/office/powerpoint/2010/main" val="4226724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Congratulations you have completed the first training module.  Please contact your regional manager for any additional questions or concerns.</a:t>
            </a:r>
          </a:p>
          <a:p>
            <a:endParaRPr lang="en-US" dirty="0"/>
          </a:p>
        </p:txBody>
      </p:sp>
      <p:sp>
        <p:nvSpPr>
          <p:cNvPr id="4" name="Slide Number Placeholder 3"/>
          <p:cNvSpPr>
            <a:spLocks noGrp="1"/>
          </p:cNvSpPr>
          <p:nvPr>
            <p:ph type="sldNum" sz="quarter" idx="5"/>
          </p:nvPr>
        </p:nvSpPr>
        <p:spPr/>
        <p:txBody>
          <a:bodyPr/>
          <a:lstStyle/>
          <a:p>
            <a:fld id="{D7AFE800-E6D4-458D-8F39-A05F2A77D703}" type="slidenum">
              <a:rPr lang="en-US" smtClean="0"/>
              <a:t>26</a:t>
            </a:fld>
            <a:endParaRPr lang="en-US"/>
          </a:p>
        </p:txBody>
      </p:sp>
    </p:spTree>
    <p:extLst>
      <p:ext uri="{BB962C8B-B14F-4D97-AF65-F5344CB8AC3E}">
        <p14:creationId xmlns:p14="http://schemas.microsoft.com/office/powerpoint/2010/main" val="4168408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412547" name="Rectangle 3"/>
          <p:cNvSpPr>
            <a:spLocks noGrp="1" noChangeArrowheads="1"/>
          </p:cNvSpPr>
          <p:nvPr>
            <p:ph type="ctrTitle"/>
          </p:nvPr>
        </p:nvSpPr>
        <p:spPr>
          <a:xfrm>
            <a:off x="1113368" y="1419225"/>
            <a:ext cx="10456333" cy="1143000"/>
          </a:xfrm>
        </p:spPr>
        <p:txBody>
          <a:bodyPr/>
          <a:lstStyle>
            <a:lvl1pPr algn="r">
              <a:defRPr/>
            </a:lvl1pPr>
          </a:lstStyle>
          <a:p>
            <a:r>
              <a:rPr lang="en-US"/>
              <a:t>Click to edit Master title style</a:t>
            </a:r>
          </a:p>
        </p:txBody>
      </p:sp>
      <p:sp>
        <p:nvSpPr>
          <p:cNvPr id="2412548" name="Rectangle 4"/>
          <p:cNvSpPr>
            <a:spLocks noGrp="1" noChangeArrowheads="1"/>
          </p:cNvSpPr>
          <p:nvPr>
            <p:ph type="subTitle" idx="1"/>
          </p:nvPr>
        </p:nvSpPr>
        <p:spPr>
          <a:xfrm>
            <a:off x="2455335" y="4292600"/>
            <a:ext cx="9114367" cy="1695450"/>
          </a:xfrm>
        </p:spPr>
        <p:txBody>
          <a:bodyPr/>
          <a:lstStyle>
            <a:lvl1pPr marL="0" indent="0" algn="r">
              <a:lnSpc>
                <a:spcPct val="85000"/>
              </a:lnSpc>
              <a:spcBef>
                <a:spcPct val="0"/>
              </a:spcBef>
              <a:buFont typeface="Monotype Sorts" pitchFamily="2" charset="2"/>
              <a:buNone/>
              <a:defRPr b="1"/>
            </a:lvl1pPr>
          </a:lstStyle>
          <a:p>
            <a:r>
              <a:rPr lang="en-US"/>
              <a:t>Click to edit Master subtitle style</a:t>
            </a:r>
          </a:p>
        </p:txBody>
      </p:sp>
      <p:sp>
        <p:nvSpPr>
          <p:cNvPr id="2412553" name="Line 9"/>
          <p:cNvSpPr>
            <a:spLocks noChangeShapeType="1"/>
          </p:cNvSpPr>
          <p:nvPr/>
        </p:nvSpPr>
        <p:spPr bwMode="auto">
          <a:xfrm>
            <a:off x="609600" y="282575"/>
            <a:ext cx="0" cy="6280150"/>
          </a:xfrm>
          <a:prstGeom prst="line">
            <a:avLst/>
          </a:prstGeom>
          <a:noFill/>
          <a:ln w="12700">
            <a:solidFill>
              <a:schemeClr val="tx2"/>
            </a:solidFill>
            <a:round/>
            <a:headEnd/>
            <a:tailEnd/>
          </a:ln>
          <a:effectLst/>
        </p:spPr>
        <p:txBody>
          <a:bodyPr wrap="none" anchor="ctr"/>
          <a:lstStyle/>
          <a:p>
            <a:endParaRPr lang="en-US" sz="1800"/>
          </a:p>
        </p:txBody>
      </p:sp>
      <p:sp>
        <p:nvSpPr>
          <p:cNvPr id="2412554" name="Line 10"/>
          <p:cNvSpPr>
            <a:spLocks noChangeShapeType="1"/>
          </p:cNvSpPr>
          <p:nvPr/>
        </p:nvSpPr>
        <p:spPr bwMode="auto">
          <a:xfrm flipV="1">
            <a:off x="361952" y="3657600"/>
            <a:ext cx="11207749" cy="0"/>
          </a:xfrm>
          <a:prstGeom prst="line">
            <a:avLst/>
          </a:prstGeom>
          <a:noFill/>
          <a:ln w="12700">
            <a:solidFill>
              <a:schemeClr val="tx2"/>
            </a:solidFill>
            <a:round/>
            <a:headEnd/>
            <a:tailEnd/>
          </a:ln>
          <a:effectLst/>
        </p:spPr>
        <p:txBody>
          <a:bodyPr wrap="none" anchor="ctr"/>
          <a:lstStyle/>
          <a:p>
            <a:endParaRPr lang="en-US" sz="1800"/>
          </a:p>
        </p:txBody>
      </p:sp>
    </p:spTree>
    <p:extLst>
      <p:ext uri="{BB962C8B-B14F-4D97-AF65-F5344CB8AC3E}">
        <p14:creationId xmlns:p14="http://schemas.microsoft.com/office/powerpoint/2010/main" val="177446931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182344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69014323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600200"/>
            <a:ext cx="5264151"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47884" y="1600200"/>
            <a:ext cx="5264149"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23053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309862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3718007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581828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7220349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2099042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517643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5402" y="152400"/>
            <a:ext cx="2696633"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21268" y="152400"/>
            <a:ext cx="7890933"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044781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821269" y="152400"/>
            <a:ext cx="10748433" cy="1066800"/>
          </a:xfrm>
        </p:spPr>
        <p:txBody>
          <a:bodyPr/>
          <a:lstStyle/>
          <a:p>
            <a:r>
              <a:rPr lang="en-US"/>
              <a:t>Click to edit Master title style</a:t>
            </a:r>
          </a:p>
        </p:txBody>
      </p:sp>
      <p:sp>
        <p:nvSpPr>
          <p:cNvPr id="3" name="Chart Placeholder 2"/>
          <p:cNvSpPr>
            <a:spLocks noGrp="1"/>
          </p:cNvSpPr>
          <p:nvPr>
            <p:ph type="chart" idx="1"/>
          </p:nvPr>
        </p:nvSpPr>
        <p:spPr>
          <a:xfrm>
            <a:off x="880535" y="1600200"/>
            <a:ext cx="10731500" cy="4495800"/>
          </a:xfrm>
        </p:spPr>
        <p:txBody>
          <a:bodyPr/>
          <a:lstStyle/>
          <a:p>
            <a:r>
              <a:rPr lang="en-US"/>
              <a:t>Click icon to add chart</a:t>
            </a:r>
          </a:p>
        </p:txBody>
      </p:sp>
    </p:spTree>
    <p:extLst>
      <p:ext uri="{BB962C8B-B14F-4D97-AF65-F5344CB8AC3E}">
        <p14:creationId xmlns:p14="http://schemas.microsoft.com/office/powerpoint/2010/main" val="26166752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bwMode="auto">
          <a:xfrm>
            <a:off x="821269" y="152400"/>
            <a:ext cx="10748433" cy="1066800"/>
          </a:xfrm>
          <a:prstGeom prst="rect">
            <a:avLst/>
          </a:prstGeom>
          <a:noFill/>
          <a:ln w="12700">
            <a:noFill/>
            <a:miter lim="800000"/>
            <a:headEnd/>
            <a:tailEnd/>
          </a:ln>
          <a:effectLst/>
        </p:spPr>
        <p:txBody>
          <a:bodyPr vert="horz" wrap="square" lIns="90488" tIns="44450" rIns="90488" bIns="44450" numCol="1" anchor="ctr" anchorCtr="0" compatLnSpc="1">
            <a:prstTxWarp prst="textNoShape">
              <a:avLst/>
            </a:prstTxWarp>
          </a:bodyPr>
          <a:lstStyle/>
          <a:p>
            <a:pPr lvl="0"/>
            <a:r>
              <a:rPr lang="en-US"/>
              <a:t>Click to edit Master title style</a:t>
            </a:r>
          </a:p>
        </p:txBody>
      </p:sp>
      <p:sp>
        <p:nvSpPr>
          <p:cNvPr id="140291" name="Rectangle 3"/>
          <p:cNvSpPr>
            <a:spLocks noGrp="1" noChangeArrowheads="1"/>
          </p:cNvSpPr>
          <p:nvPr>
            <p:ph type="body" idx="1"/>
          </p:nvPr>
        </p:nvSpPr>
        <p:spPr bwMode="auto">
          <a:xfrm>
            <a:off x="880535" y="1600200"/>
            <a:ext cx="10731500" cy="4495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0312" name="Line 24"/>
          <p:cNvSpPr>
            <a:spLocks noChangeShapeType="1"/>
          </p:cNvSpPr>
          <p:nvPr/>
        </p:nvSpPr>
        <p:spPr bwMode="auto">
          <a:xfrm>
            <a:off x="641352" y="6159500"/>
            <a:ext cx="10928349" cy="0"/>
          </a:xfrm>
          <a:prstGeom prst="line">
            <a:avLst/>
          </a:prstGeom>
          <a:noFill/>
          <a:ln w="12700">
            <a:solidFill>
              <a:schemeClr val="tx2"/>
            </a:solidFill>
            <a:round/>
            <a:headEnd/>
            <a:tailEnd/>
          </a:ln>
          <a:effectLst/>
        </p:spPr>
        <p:txBody>
          <a:bodyPr wrap="none" anchor="ctr"/>
          <a:lstStyle/>
          <a:p>
            <a:endParaRPr lang="en-US" sz="1800"/>
          </a:p>
        </p:txBody>
      </p:sp>
      <p:sp>
        <p:nvSpPr>
          <p:cNvPr id="140313" name="Line 25"/>
          <p:cNvSpPr>
            <a:spLocks noChangeShapeType="1"/>
          </p:cNvSpPr>
          <p:nvPr/>
        </p:nvSpPr>
        <p:spPr bwMode="auto">
          <a:xfrm>
            <a:off x="423335" y="1219200"/>
            <a:ext cx="11146367" cy="0"/>
          </a:xfrm>
          <a:prstGeom prst="line">
            <a:avLst/>
          </a:prstGeom>
          <a:noFill/>
          <a:ln w="12700">
            <a:solidFill>
              <a:schemeClr val="tx2"/>
            </a:solidFill>
            <a:round/>
            <a:headEnd/>
            <a:tailEnd/>
          </a:ln>
          <a:effectLst/>
        </p:spPr>
        <p:txBody>
          <a:bodyPr wrap="none" anchor="ctr"/>
          <a:lstStyle/>
          <a:p>
            <a:endParaRPr lang="en-US" sz="1800"/>
          </a:p>
        </p:txBody>
      </p:sp>
      <p:sp>
        <p:nvSpPr>
          <p:cNvPr id="140314" name="Line 26"/>
          <p:cNvSpPr>
            <a:spLocks noChangeShapeType="1"/>
          </p:cNvSpPr>
          <p:nvPr/>
        </p:nvSpPr>
        <p:spPr bwMode="auto">
          <a:xfrm>
            <a:off x="632884" y="236538"/>
            <a:ext cx="0" cy="6386512"/>
          </a:xfrm>
          <a:prstGeom prst="line">
            <a:avLst/>
          </a:prstGeom>
          <a:noFill/>
          <a:ln w="12700">
            <a:solidFill>
              <a:schemeClr val="tx2"/>
            </a:solidFill>
            <a:round/>
            <a:headEnd/>
            <a:tailEnd/>
          </a:ln>
          <a:effectLst/>
        </p:spPr>
        <p:txBody>
          <a:bodyPr wrap="none" anchor="ctr"/>
          <a:lstStyle/>
          <a:p>
            <a:endParaRPr lang="en-US" sz="1800"/>
          </a:p>
        </p:txBody>
      </p:sp>
      <p:sp>
        <p:nvSpPr>
          <p:cNvPr id="140317" name="Text Box 29"/>
          <p:cNvSpPr txBox="1">
            <a:spLocks noChangeArrowheads="1"/>
          </p:cNvSpPr>
          <p:nvPr/>
        </p:nvSpPr>
        <p:spPr bwMode="auto">
          <a:xfrm>
            <a:off x="11258551" y="6284913"/>
            <a:ext cx="466794" cy="369332"/>
          </a:xfrm>
          <a:prstGeom prst="rect">
            <a:avLst/>
          </a:prstGeom>
          <a:noFill/>
          <a:ln w="9525">
            <a:noFill/>
            <a:miter lim="800000"/>
            <a:headEnd/>
            <a:tailEnd/>
          </a:ln>
          <a:effectLst/>
        </p:spPr>
        <p:txBody>
          <a:bodyPr wrap="none">
            <a:spAutoFit/>
          </a:bodyPr>
          <a:lstStyle/>
          <a:p>
            <a:pPr algn="l"/>
            <a:fld id="{D7A559C6-2F52-404C-96AE-624A66489259}" type="slidenum">
              <a:rPr lang="en-US" sz="1800" b="0">
                <a:solidFill>
                  <a:schemeClr val="tx2"/>
                </a:solidFill>
              </a:rPr>
              <a:pPr algn="l"/>
              <a:t>‹#›</a:t>
            </a:fld>
            <a:endParaRPr lang="en-US" sz="1800" b="0">
              <a:solidFill>
                <a:schemeClr val="tx2"/>
              </a:solidFill>
            </a:endParaRPr>
          </a:p>
        </p:txBody>
      </p:sp>
      <p:pic>
        <p:nvPicPr>
          <p:cNvPr id="140323" name="Picture 35"/>
          <p:cNvPicPr>
            <a:picLocks noChangeAspect="1" noChangeArrowheads="1"/>
          </p:cNvPicPr>
          <p:nvPr/>
        </p:nvPicPr>
        <p:blipFill>
          <a:blip r:embed="rId14" cstate="print"/>
          <a:srcRect/>
          <a:stretch>
            <a:fillRect/>
          </a:stretch>
        </p:blipFill>
        <p:spPr bwMode="auto">
          <a:xfrm>
            <a:off x="869951" y="6240466"/>
            <a:ext cx="4002616" cy="428625"/>
          </a:xfrm>
          <a:prstGeom prst="rect">
            <a:avLst/>
          </a:prstGeom>
          <a:noFill/>
        </p:spPr>
      </p:pic>
    </p:spTree>
    <p:extLst>
      <p:ext uri="{BB962C8B-B14F-4D97-AF65-F5344CB8AC3E}">
        <p14:creationId xmlns:p14="http://schemas.microsoft.com/office/powerpoint/2010/main" val="3887325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xStyles>
    <p:titleStyle>
      <a:lvl1pPr algn="l" rtl="0" eaLnBrk="1" fontAlgn="base" hangingPunct="1">
        <a:spcBef>
          <a:spcPct val="0"/>
        </a:spcBef>
        <a:spcAft>
          <a:spcPct val="0"/>
        </a:spcAft>
        <a:defRPr sz="3600" b="1">
          <a:solidFill>
            <a:schemeClr val="tx2"/>
          </a:solidFill>
          <a:latin typeface="+mj-lt"/>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600" b="1">
          <a:solidFill>
            <a:schemeClr val="tx2"/>
          </a:solidFill>
          <a:latin typeface="Arial" charset="0"/>
        </a:defRPr>
      </a:lvl6pPr>
      <a:lvl7pPr marL="914400" algn="l" rtl="0" eaLnBrk="1" fontAlgn="base" hangingPunct="1">
        <a:spcBef>
          <a:spcPct val="0"/>
        </a:spcBef>
        <a:spcAft>
          <a:spcPct val="0"/>
        </a:spcAft>
        <a:defRPr sz="3600" b="1">
          <a:solidFill>
            <a:schemeClr val="tx2"/>
          </a:solidFill>
          <a:latin typeface="Arial" charset="0"/>
        </a:defRPr>
      </a:lvl7pPr>
      <a:lvl8pPr marL="1371600" algn="l" rtl="0" eaLnBrk="1" fontAlgn="base" hangingPunct="1">
        <a:spcBef>
          <a:spcPct val="0"/>
        </a:spcBef>
        <a:spcAft>
          <a:spcPct val="0"/>
        </a:spcAft>
        <a:defRPr sz="3600" b="1">
          <a:solidFill>
            <a:schemeClr val="tx2"/>
          </a:solidFill>
          <a:latin typeface="Arial" charset="0"/>
        </a:defRPr>
      </a:lvl8pPr>
      <a:lvl9pPr marL="1828800" algn="l" rtl="0" eaLnBrk="1" fontAlgn="base" hangingPunct="1">
        <a:spcBef>
          <a:spcPct val="0"/>
        </a:spcBef>
        <a:spcAft>
          <a:spcPct val="0"/>
        </a:spcAft>
        <a:defRPr sz="36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1"/>
        </a:buClr>
        <a:buSzPct val="80000"/>
        <a:buFont typeface="Monotype Sorts" pitchFamily="2" charset="2"/>
        <a:buChar char="l"/>
        <a:defRPr sz="2800">
          <a:solidFill>
            <a:schemeClr val="bg2"/>
          </a:solidFill>
          <a:latin typeface="+mn-lt"/>
          <a:ea typeface="+mn-ea"/>
          <a:cs typeface="+mn-cs"/>
        </a:defRPr>
      </a:lvl1pPr>
      <a:lvl2pPr marL="742950" indent="-285750" algn="l" rtl="0" eaLnBrk="1" fontAlgn="base" hangingPunct="1">
        <a:spcBef>
          <a:spcPct val="20000"/>
        </a:spcBef>
        <a:spcAft>
          <a:spcPct val="0"/>
        </a:spcAft>
        <a:buClr>
          <a:schemeClr val="tx1"/>
        </a:buClr>
        <a:buSzPct val="80000"/>
        <a:buFont typeface="Monotype Sorts" pitchFamily="2" charset="2"/>
        <a:buChar char="ä"/>
        <a:defRPr sz="2600">
          <a:solidFill>
            <a:schemeClr val="bg2"/>
          </a:solidFill>
          <a:latin typeface="+mn-lt"/>
        </a:defRPr>
      </a:lvl2pPr>
      <a:lvl3pPr marL="1200150" indent="-342900" algn="l" rtl="0" eaLnBrk="1" fontAlgn="base" hangingPunct="1">
        <a:spcBef>
          <a:spcPct val="20000"/>
        </a:spcBef>
        <a:spcAft>
          <a:spcPct val="0"/>
        </a:spcAft>
        <a:buClr>
          <a:schemeClr val="tx1"/>
        </a:buClr>
        <a:buSzPct val="80000"/>
        <a:buFont typeface="Monotype Sorts" pitchFamily="2" charset="2"/>
        <a:buChar char="n"/>
        <a:defRPr sz="2400">
          <a:solidFill>
            <a:schemeClr val="bg2"/>
          </a:solidFill>
          <a:latin typeface="+mn-lt"/>
        </a:defRPr>
      </a:lvl3pPr>
      <a:lvl4pPr marL="1543050" indent="-228600" algn="l" rtl="0" eaLnBrk="1" fontAlgn="base" hangingPunct="1">
        <a:spcBef>
          <a:spcPct val="20000"/>
        </a:spcBef>
        <a:spcAft>
          <a:spcPct val="0"/>
        </a:spcAft>
        <a:buClr>
          <a:schemeClr val="tx1"/>
        </a:buClr>
        <a:buSzPct val="80000"/>
        <a:buFont typeface="Monotype Sorts" pitchFamily="2" charset="2"/>
        <a:buChar char="ä"/>
        <a:defRPr sz="2200">
          <a:solidFill>
            <a:schemeClr val="bg2"/>
          </a:solidFill>
          <a:latin typeface="+mn-lt"/>
        </a:defRPr>
      </a:lvl4pPr>
      <a:lvl5pPr marL="1885950" indent="-228600" algn="l" rtl="0" eaLnBrk="1" fontAlgn="base" hangingPunct="1">
        <a:spcBef>
          <a:spcPct val="20000"/>
        </a:spcBef>
        <a:spcAft>
          <a:spcPct val="0"/>
        </a:spcAft>
        <a:buClr>
          <a:schemeClr val="tx1"/>
        </a:buClr>
        <a:buSzPct val="80000"/>
        <a:buFont typeface="Monotype Sorts" pitchFamily="2" charset="2"/>
        <a:buChar char="n"/>
        <a:defRPr sz="2000">
          <a:solidFill>
            <a:schemeClr val="bg2"/>
          </a:solidFill>
          <a:latin typeface="+mn-lt"/>
        </a:defRPr>
      </a:lvl5pPr>
      <a:lvl6pPr marL="2343150" indent="-228600" algn="l" rtl="0" eaLnBrk="1" fontAlgn="base" hangingPunct="1">
        <a:spcBef>
          <a:spcPct val="20000"/>
        </a:spcBef>
        <a:spcAft>
          <a:spcPct val="0"/>
        </a:spcAft>
        <a:buClr>
          <a:schemeClr val="tx1"/>
        </a:buClr>
        <a:buSzPct val="80000"/>
        <a:buFont typeface="Monotype Sorts" pitchFamily="2" charset="2"/>
        <a:buChar char="n"/>
        <a:defRPr sz="2000">
          <a:solidFill>
            <a:schemeClr val="bg2"/>
          </a:solidFill>
          <a:latin typeface="+mn-lt"/>
        </a:defRPr>
      </a:lvl6pPr>
      <a:lvl7pPr marL="2800350" indent="-228600" algn="l" rtl="0" eaLnBrk="1" fontAlgn="base" hangingPunct="1">
        <a:spcBef>
          <a:spcPct val="20000"/>
        </a:spcBef>
        <a:spcAft>
          <a:spcPct val="0"/>
        </a:spcAft>
        <a:buClr>
          <a:schemeClr val="tx1"/>
        </a:buClr>
        <a:buSzPct val="80000"/>
        <a:buFont typeface="Monotype Sorts" pitchFamily="2" charset="2"/>
        <a:buChar char="n"/>
        <a:defRPr sz="2000">
          <a:solidFill>
            <a:schemeClr val="bg2"/>
          </a:solidFill>
          <a:latin typeface="+mn-lt"/>
        </a:defRPr>
      </a:lvl7pPr>
      <a:lvl8pPr marL="3257550" indent="-228600" algn="l" rtl="0" eaLnBrk="1" fontAlgn="base" hangingPunct="1">
        <a:spcBef>
          <a:spcPct val="20000"/>
        </a:spcBef>
        <a:spcAft>
          <a:spcPct val="0"/>
        </a:spcAft>
        <a:buClr>
          <a:schemeClr val="tx1"/>
        </a:buClr>
        <a:buSzPct val="80000"/>
        <a:buFont typeface="Monotype Sorts" pitchFamily="2" charset="2"/>
        <a:buChar char="n"/>
        <a:defRPr sz="2000">
          <a:solidFill>
            <a:schemeClr val="bg2"/>
          </a:solidFill>
          <a:latin typeface="+mn-lt"/>
        </a:defRPr>
      </a:lvl8pPr>
      <a:lvl9pPr marL="3714750" indent="-228600" algn="l" rtl="0" eaLnBrk="1" fontAlgn="base" hangingPunct="1">
        <a:spcBef>
          <a:spcPct val="20000"/>
        </a:spcBef>
        <a:spcAft>
          <a:spcPct val="0"/>
        </a:spcAft>
        <a:buClr>
          <a:schemeClr val="tx1"/>
        </a:buClr>
        <a:buSzPct val="80000"/>
        <a:buFont typeface="Monotype Sorts" pitchFamily="2" charset="2"/>
        <a:buChar char="n"/>
        <a:defRPr sz="2000">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3.m4a"/><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audio" Target="../media/media3.m4a"/></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4.m4a"/><Relationship Id="rId7" Type="http://schemas.openxmlformats.org/officeDocument/2006/relationships/notesSlide" Target="../notesSlides/notesSlide3.xml"/><Relationship Id="rId12" Type="http://schemas.openxmlformats.org/officeDocument/2006/relationships/image" Target="../media/image8.png"/><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video" Target="../media/media5.mp4"/><Relationship Id="rId10" Type="http://schemas.openxmlformats.org/officeDocument/2006/relationships/image" Target="../media/image7.png"/><Relationship Id="rId4" Type="http://schemas.microsoft.com/office/2007/relationships/media" Target="../media/media5.mp4"/><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10.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13.png"/><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3.png"/><Relationship Id="rId4" Type="http://schemas.openxmlformats.org/officeDocument/2006/relationships/notesSlide" Target="../notesSlides/notesSlide8.xml"/><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12.m4a"/><Relationship Id="rId7" Type="http://schemas.openxmlformats.org/officeDocument/2006/relationships/image" Target="../media/image15.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audio" Target="../media/media12.m4a"/></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png"/><Relationship Id="rId5" Type="http://schemas.openxmlformats.org/officeDocument/2006/relationships/image" Target="../media/image19.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6.mp4"/><Relationship Id="rId1" Type="http://schemas.microsoft.com/office/2007/relationships/media" Target="../media/media16.mp4"/><Relationship Id="rId5" Type="http://schemas.openxmlformats.org/officeDocument/2006/relationships/image" Target="../media/image13.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3.png"/><Relationship Id="rId5" Type="http://schemas.openxmlformats.org/officeDocument/2006/relationships/image" Target="../media/image21.jpe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2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audio" Target="../media/media23.m4a"/><Relationship Id="rId3" Type="http://schemas.microsoft.com/office/2007/relationships/media" Target="../media/media21.m4a"/><Relationship Id="rId7" Type="http://schemas.microsoft.com/office/2007/relationships/media" Target="../media/media23.m4a"/><Relationship Id="rId12" Type="http://schemas.openxmlformats.org/officeDocument/2006/relationships/image" Target="../media/image3.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audio" Target="../media/media22.m4a"/><Relationship Id="rId11" Type="http://schemas.openxmlformats.org/officeDocument/2006/relationships/image" Target="../media/image25.png"/><Relationship Id="rId5" Type="http://schemas.microsoft.com/office/2007/relationships/media" Target="../media/media22.m4a"/><Relationship Id="rId10" Type="http://schemas.openxmlformats.org/officeDocument/2006/relationships/notesSlide" Target="../notesSlides/notesSlide17.xml"/><Relationship Id="rId4" Type="http://schemas.openxmlformats.org/officeDocument/2006/relationships/audio" Target="../media/media21.m4a"/><Relationship Id="rId9"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25.m4a"/><Relationship Id="rId7" Type="http://schemas.openxmlformats.org/officeDocument/2006/relationships/image" Target="../media/image26.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notesSlide" Target="../notesSlides/notesSlide18.xml"/><Relationship Id="rId5" Type="http://schemas.openxmlformats.org/officeDocument/2006/relationships/slideLayout" Target="../slideLayouts/slideLayout5.xml"/><Relationship Id="rId4" Type="http://schemas.openxmlformats.org/officeDocument/2006/relationships/audio" Target="../media/media25.m4a"/></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27.m4a"/><Relationship Id="rId7" Type="http://schemas.openxmlformats.org/officeDocument/2006/relationships/image" Target="../media/image27.jpe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audio" Target="../media/media27.m4a"/></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8.mp4"/><Relationship Id="rId1" Type="http://schemas.microsoft.com/office/2007/relationships/media" Target="../media/media28.mp4"/><Relationship Id="rId6" Type="http://schemas.openxmlformats.org/officeDocument/2006/relationships/image" Target="../media/image13.png"/><Relationship Id="rId5" Type="http://schemas.openxmlformats.org/officeDocument/2006/relationships/image" Target="../media/image28.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30.mp4"/><Relationship Id="rId7" Type="http://schemas.openxmlformats.org/officeDocument/2006/relationships/image" Target="../media/image29.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notesSlide" Target="../notesSlides/notesSlide21.xml"/><Relationship Id="rId5" Type="http://schemas.openxmlformats.org/officeDocument/2006/relationships/slideLayout" Target="../slideLayouts/slideLayout2.xml"/><Relationship Id="rId4" Type="http://schemas.openxmlformats.org/officeDocument/2006/relationships/video" Target="../media/media30.mp4"/><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png"/><Relationship Id="rId5" Type="http://schemas.openxmlformats.org/officeDocument/2006/relationships/image" Target="../media/image30.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png"/><Relationship Id="rId5" Type="http://schemas.openxmlformats.org/officeDocument/2006/relationships/image" Target="../media/image31.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hyperlink" Target="mailto:sqa@gdls.com" TargetMode="External"/><Relationship Id="rId5" Type="http://schemas.openxmlformats.org/officeDocument/2006/relationships/image" Target="../media/image3.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32.jpeg"/><Relationship Id="rId5" Type="http://schemas.openxmlformats.org/officeDocument/2006/relationships/image" Target="../media/image27.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5.mp4"/><Relationship Id="rId1" Type="http://schemas.microsoft.com/office/2007/relationships/media" Target="../media/media35.mp4"/><Relationship Id="rId6" Type="http://schemas.openxmlformats.org/officeDocument/2006/relationships/image" Target="../media/image13.png"/><Relationship Id="rId5" Type="http://schemas.openxmlformats.org/officeDocument/2006/relationships/image" Target="../media/image33.pn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a:t>FSR Training</a:t>
            </a:r>
          </a:p>
          <a:p>
            <a:r>
              <a:rPr lang="en-US" dirty="0"/>
              <a:t>Pillar 1 - Supplier Approval</a:t>
            </a:r>
          </a:p>
          <a:p>
            <a:r>
              <a:rPr lang="en-US" dirty="0"/>
              <a:t>2024</a:t>
            </a:r>
          </a:p>
        </p:txBody>
      </p:sp>
      <p:pic>
        <p:nvPicPr>
          <p:cNvPr id="2050" name="Picture 1" descr="https://surveymonkey-assets.s3.amazonaws.com/survey/510005156/255e59ef-3bb1-4f9a-a041-217db595ced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0574" y="1075764"/>
            <a:ext cx="11042891" cy="1583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Slide 1">
            <a:hlinkClick r:id="" action="ppaction://media"/>
            <a:extLst>
              <a:ext uri="{FF2B5EF4-FFF2-40B4-BE49-F238E27FC236}">
                <a16:creationId xmlns:a16="http://schemas.microsoft.com/office/drawing/2014/main" id="{EF2866CB-5380-FEED-EE36-64C0AE2F1B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868152" y="6311900"/>
            <a:ext cx="165100" cy="165100"/>
          </a:xfrm>
          <a:prstGeom prst="rect">
            <a:avLst/>
          </a:prstGeom>
        </p:spPr>
      </p:pic>
    </p:spTree>
    <p:extLst>
      <p:ext uri="{BB962C8B-B14F-4D97-AF65-F5344CB8AC3E}">
        <p14:creationId xmlns:p14="http://schemas.microsoft.com/office/powerpoint/2010/main" val="1522276900"/>
      </p:ext>
    </p:extLst>
  </p:cSld>
  <p:clrMapOvr>
    <a:masterClrMapping/>
  </p:clrMapOvr>
  <p:transition advTm="46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8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SQA Field Representative Training Overview</a:t>
            </a:r>
          </a:p>
        </p:txBody>
      </p:sp>
      <p:sp>
        <p:nvSpPr>
          <p:cNvPr id="3" name="Content Placeholder 2"/>
          <p:cNvSpPr>
            <a:spLocks noGrp="1"/>
          </p:cNvSpPr>
          <p:nvPr>
            <p:ph idx="1"/>
          </p:nvPr>
        </p:nvSpPr>
        <p:spPr>
          <a:xfrm>
            <a:off x="682627" y="1219200"/>
            <a:ext cx="10731500" cy="4828309"/>
          </a:xfrm>
        </p:spPr>
        <p:txBody>
          <a:bodyPr/>
          <a:lstStyle/>
          <a:p>
            <a:pPr>
              <a:buFont typeface="Arial" panose="020B0604020202020204" pitchFamily="34" charset="0"/>
              <a:buChar char="•"/>
            </a:pPr>
            <a:r>
              <a:rPr lang="en-US" sz="2400" dirty="0"/>
              <a:t>Website Navigation</a:t>
            </a:r>
          </a:p>
          <a:p>
            <a:pPr>
              <a:buFont typeface="Arial" panose="020B0604020202020204" pitchFamily="34" charset="0"/>
              <a:buChar char="•"/>
            </a:pPr>
            <a:r>
              <a:rPr lang="en-US" sz="2400" dirty="0"/>
              <a:t>Regional Map</a:t>
            </a:r>
          </a:p>
          <a:p>
            <a:pPr>
              <a:buFont typeface="Arial" panose="020B0604020202020204" pitchFamily="34" charset="0"/>
              <a:buChar char="•"/>
            </a:pPr>
            <a:r>
              <a:rPr lang="en-US" sz="2400" dirty="0"/>
              <a:t>Common Acronyms</a:t>
            </a:r>
          </a:p>
          <a:p>
            <a:pPr>
              <a:buFont typeface="Arial" panose="020B0604020202020204" pitchFamily="34" charset="0"/>
              <a:buChar char="•"/>
            </a:pPr>
            <a:r>
              <a:rPr lang="en-US" sz="2400" dirty="0"/>
              <a:t>Types of Work Directives</a:t>
            </a:r>
          </a:p>
          <a:p>
            <a:pPr>
              <a:buFont typeface="Arial" panose="020B0604020202020204" pitchFamily="34" charset="0"/>
              <a:buChar char="•"/>
            </a:pPr>
            <a:r>
              <a:rPr lang="en-US" sz="2400" dirty="0"/>
              <a:t>Sample Work Directive</a:t>
            </a:r>
          </a:p>
          <a:p>
            <a:pPr>
              <a:buFont typeface="Arial" panose="020B0604020202020204" pitchFamily="34" charset="0"/>
              <a:buChar char="•"/>
            </a:pPr>
            <a:r>
              <a:rPr lang="en-US" sz="2400" dirty="0"/>
              <a:t>Section 1 - Supplier Approval Process</a:t>
            </a:r>
          </a:p>
          <a:p>
            <a:pPr>
              <a:buFont typeface="Arial" panose="020B0604020202020204" pitchFamily="34" charset="0"/>
              <a:buChar char="•"/>
            </a:pPr>
            <a:r>
              <a:rPr lang="en-US" sz="2400" dirty="0"/>
              <a:t>Quiz 1</a:t>
            </a:r>
          </a:p>
          <a:p>
            <a:pPr>
              <a:buFont typeface="Arial" panose="020B0604020202020204" pitchFamily="34" charset="0"/>
              <a:buChar char="•"/>
            </a:pPr>
            <a:r>
              <a:rPr lang="en-US" sz="2400" dirty="0"/>
              <a:t>Section 2 - Inspection Delegation</a:t>
            </a:r>
          </a:p>
          <a:p>
            <a:pPr>
              <a:buFont typeface="Arial" panose="020B0604020202020204" pitchFamily="34" charset="0"/>
              <a:buChar char="•"/>
            </a:pPr>
            <a:r>
              <a:rPr lang="en-US" sz="2400" dirty="0"/>
              <a:t>Frequently Missed Items</a:t>
            </a:r>
          </a:p>
          <a:p>
            <a:pPr>
              <a:buFont typeface="Arial" panose="020B0604020202020204" pitchFamily="34" charset="0"/>
              <a:buChar char="•"/>
            </a:pPr>
            <a:r>
              <a:rPr lang="en-US" sz="2400" dirty="0"/>
              <a:t>Common Questions</a:t>
            </a:r>
          </a:p>
          <a:p>
            <a:pPr>
              <a:buFont typeface="Arial" panose="020B0604020202020204" pitchFamily="34" charset="0"/>
              <a:buChar char="•"/>
            </a:pPr>
            <a:r>
              <a:rPr lang="en-US" sz="2400" dirty="0"/>
              <a:t>Quiz 2</a:t>
            </a:r>
          </a:p>
          <a:p>
            <a:endParaRPr lang="en-US" dirty="0"/>
          </a:p>
          <a:p>
            <a:pPr marL="0" indent="0">
              <a:buNone/>
            </a:pPr>
            <a:endParaRPr lang="en-US" dirty="0"/>
          </a:p>
        </p:txBody>
      </p:sp>
      <p:pic>
        <p:nvPicPr>
          <p:cNvPr id="4" name="Picture 3"/>
          <p:cNvPicPr>
            <a:picLocks noChangeAspect="1"/>
          </p:cNvPicPr>
          <p:nvPr/>
        </p:nvPicPr>
        <p:blipFill>
          <a:blip r:embed="rId7"/>
          <a:stretch>
            <a:fillRect/>
          </a:stretch>
        </p:blipFill>
        <p:spPr>
          <a:xfrm>
            <a:off x="7563113" y="2189179"/>
            <a:ext cx="3409950" cy="2286000"/>
          </a:xfrm>
          <a:prstGeom prst="rect">
            <a:avLst/>
          </a:prstGeom>
        </p:spPr>
      </p:pic>
      <p:pic>
        <p:nvPicPr>
          <p:cNvPr id="6" name="Recorded Sound">
            <a:hlinkClick r:id="" action="ppaction://media"/>
            <a:extLst>
              <a:ext uri="{FF2B5EF4-FFF2-40B4-BE49-F238E27FC236}">
                <a16:creationId xmlns:a16="http://schemas.microsoft.com/office/drawing/2014/main" id="{6B7AAAC3-712C-2FAC-7608-3EDF8663882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2" y="6173075"/>
            <a:ext cx="487363" cy="487363"/>
          </a:xfrm>
          <a:prstGeom prst="rect">
            <a:avLst/>
          </a:prstGeom>
        </p:spPr>
      </p:pic>
      <p:pic>
        <p:nvPicPr>
          <p:cNvPr id="14" name="Audio 13">
            <a:hlinkClick r:id="" action="ppaction://media"/>
            <a:extLst>
              <a:ext uri="{FF2B5EF4-FFF2-40B4-BE49-F238E27FC236}">
                <a16:creationId xmlns:a16="http://schemas.microsoft.com/office/drawing/2014/main" id="{028A3E31-4A40-DD82-8D49-3C2AADA18FF9}"/>
              </a:ext>
            </a:extLst>
          </p:cNvPr>
          <p:cNvPicPr>
            <a:picLocks noChangeAspect="1"/>
          </p:cNvPicPr>
          <p:nvPr>
            <a:audioFile r:link="rId4"/>
            <p:extLst>
              <p:ext uri="{DAA4B4D4-6D71-4841-9C94-3DE7FCFB9230}">
                <p14:media xmlns:p14="http://schemas.microsoft.com/office/powerpoint/2010/main" r:embed="rId3"/>
              </p:ext>
            </p:extLst>
          </p:nvPr>
        </p:nvPicPr>
        <p:blipFill>
          <a:blip r:embed="rId8"/>
          <a:srcRect l="-161075" t="-161075" r="-161075" b="-161075"/>
          <a:stretch>
            <a:fillRect/>
          </a:stretch>
        </p:blipFill>
        <p:spPr>
          <a:xfrm>
            <a:off x="10784683" y="5378897"/>
            <a:ext cx="2057400" cy="2057400"/>
          </a:xfrm>
          <a:prstGeom prst="ellipse">
            <a:avLst/>
          </a:prstGeom>
        </p:spPr>
      </p:pic>
    </p:spTree>
    <p:extLst>
      <p:ext uri="{BB962C8B-B14F-4D97-AF65-F5344CB8AC3E}">
        <p14:creationId xmlns:p14="http://schemas.microsoft.com/office/powerpoint/2010/main" val="2325695127"/>
      </p:ext>
    </p:extLst>
  </p:cSld>
  <p:clrMapOvr>
    <a:masterClrMapping/>
  </p:clrMapOvr>
  <p:transition advTm="4671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audio isNarration="1">
              <p:cMediaNode vol="80000" showWhenStopped="0">
                <p:cTn id="8" fill="hold" display="0">
                  <p:stCondLst>
                    <p:cond delay="indefinite"/>
                  </p:stCondLst>
                  <p:endCondLst>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GDLS Website – www.gdls.com</a:t>
            </a:r>
          </a:p>
        </p:txBody>
      </p:sp>
      <p:pic>
        <p:nvPicPr>
          <p:cNvPr id="3" name="Picture 2"/>
          <p:cNvPicPr>
            <a:picLocks noChangeAspect="1"/>
          </p:cNvPicPr>
          <p:nvPr/>
        </p:nvPicPr>
        <p:blipFill>
          <a:blip r:embed="rId8"/>
          <a:stretch>
            <a:fillRect/>
          </a:stretch>
        </p:blipFill>
        <p:spPr>
          <a:xfrm>
            <a:off x="2415434" y="1356222"/>
            <a:ext cx="7464734" cy="4309232"/>
          </a:xfrm>
          <a:prstGeom prst="rect">
            <a:avLst/>
          </a:prstGeom>
        </p:spPr>
      </p:pic>
      <p:sp>
        <p:nvSpPr>
          <p:cNvPr id="4" name="Rounded Rectangle 3"/>
          <p:cNvSpPr/>
          <p:nvPr/>
        </p:nvSpPr>
        <p:spPr bwMode="auto">
          <a:xfrm>
            <a:off x="9093387" y="1475344"/>
            <a:ext cx="519780" cy="327392"/>
          </a:xfrm>
          <a:prstGeom prst="roundRect">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pic>
        <p:nvPicPr>
          <p:cNvPr id="5" name="Picture 4"/>
          <p:cNvPicPr>
            <a:picLocks noChangeAspect="1"/>
          </p:cNvPicPr>
          <p:nvPr/>
        </p:nvPicPr>
        <p:blipFill>
          <a:blip r:embed="rId9"/>
          <a:stretch>
            <a:fillRect/>
          </a:stretch>
        </p:blipFill>
        <p:spPr>
          <a:xfrm>
            <a:off x="2367819" y="1356221"/>
            <a:ext cx="7841097" cy="3992314"/>
          </a:xfrm>
          <a:prstGeom prst="rect">
            <a:avLst/>
          </a:prstGeom>
        </p:spPr>
      </p:pic>
      <p:sp>
        <p:nvSpPr>
          <p:cNvPr id="6" name="Rounded Rectangle 5"/>
          <p:cNvSpPr/>
          <p:nvPr/>
        </p:nvSpPr>
        <p:spPr bwMode="auto">
          <a:xfrm>
            <a:off x="7406015" y="3953540"/>
            <a:ext cx="556181" cy="292231"/>
          </a:xfrm>
          <a:prstGeom prst="roundRect">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pic>
        <p:nvPicPr>
          <p:cNvPr id="7" name="Picture 6"/>
          <p:cNvPicPr>
            <a:picLocks noChangeAspect="1"/>
          </p:cNvPicPr>
          <p:nvPr/>
        </p:nvPicPr>
        <p:blipFill>
          <a:blip r:embed="rId10"/>
          <a:stretch>
            <a:fillRect/>
          </a:stretch>
        </p:blipFill>
        <p:spPr>
          <a:xfrm>
            <a:off x="2391126" y="1356220"/>
            <a:ext cx="7794482" cy="4732715"/>
          </a:xfrm>
          <a:prstGeom prst="rect">
            <a:avLst/>
          </a:prstGeom>
        </p:spPr>
      </p:pic>
      <p:sp>
        <p:nvSpPr>
          <p:cNvPr id="8" name="TextBox 7"/>
          <p:cNvSpPr txBox="1"/>
          <p:nvPr/>
        </p:nvSpPr>
        <p:spPr>
          <a:xfrm rot="19997630">
            <a:off x="1993647" y="3119523"/>
            <a:ext cx="8624902" cy="707886"/>
          </a:xfrm>
          <a:prstGeom prst="rect">
            <a:avLst/>
          </a:prstGeom>
          <a:noFill/>
        </p:spPr>
        <p:txBody>
          <a:bodyPr wrap="square" rtlCol="0">
            <a:spAutoFit/>
          </a:bodyPr>
          <a:lstStyle/>
          <a:p>
            <a:r>
              <a:rPr lang="en-US" sz="4000" b="1" u="sng" dirty="0">
                <a:solidFill>
                  <a:srgbClr val="FF0000"/>
                </a:solidFill>
                <a:latin typeface="Arial"/>
              </a:rPr>
              <a:t>DO NOT BOOKMARK ANY PAGES</a:t>
            </a:r>
          </a:p>
        </p:txBody>
      </p:sp>
      <p:sp>
        <p:nvSpPr>
          <p:cNvPr id="9" name="Rounded Rectangle 8"/>
          <p:cNvSpPr/>
          <p:nvPr/>
        </p:nvSpPr>
        <p:spPr bwMode="auto">
          <a:xfrm>
            <a:off x="7903157" y="2148028"/>
            <a:ext cx="914400" cy="914400"/>
          </a:xfrm>
          <a:prstGeom prst="roundRect">
            <a:avLst/>
          </a:prstGeom>
          <a:noFill/>
          <a:ln w="2857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pic>
        <p:nvPicPr>
          <p:cNvPr id="49" name="Slide 3">
            <a:hlinkClick r:id="" action="ppaction://media"/>
            <a:extLst>
              <a:ext uri="{FF2B5EF4-FFF2-40B4-BE49-F238E27FC236}">
                <a16:creationId xmlns:a16="http://schemas.microsoft.com/office/drawing/2014/main" id="{457A7F3C-574C-FFC5-1A7D-A7186623ADB3}"/>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699458" y="6277645"/>
            <a:ext cx="314743" cy="314743"/>
          </a:xfrm>
          <a:prstGeom prst="rect">
            <a:avLst/>
          </a:prstGeom>
        </p:spPr>
      </p:pic>
      <p:pic>
        <p:nvPicPr>
          <p:cNvPr id="80" name="Video 79">
            <a:hlinkClick r:id="" action="ppaction://media"/>
            <a:extLst>
              <a:ext uri="{FF2B5EF4-FFF2-40B4-BE49-F238E27FC236}">
                <a16:creationId xmlns:a16="http://schemas.microsoft.com/office/drawing/2014/main" id="{26992B7A-E839-36EA-9F3E-FF52B880FF5D}"/>
              </a:ext>
            </a:extLst>
          </p:cNvPr>
          <p:cNvPicPr>
            <a:picLocks noChangeAspect="1"/>
          </p:cNvPicPr>
          <p:nvPr>
            <a:videoFile r:link="rId5"/>
            <p:extLst>
              <p:ext uri="{DAA4B4D4-6D71-4841-9C94-3DE7FCFB9230}">
                <p14:media xmlns:p14="http://schemas.microsoft.com/office/powerpoint/2010/main" r:embed="rId4"/>
              </p:ext>
              <p:ext uri="{42D2F446-02D8-4167-A562-619A0277C38B}">
                <p15:isNarration xmlns:p15="http://schemas.microsoft.com/office/powerpoint/2012/main" val="1"/>
              </p:ext>
            </p:extLst>
          </p:nvPr>
        </p:nvPicPr>
        <p:blipFill>
          <a:blip r:embed="rId12"/>
          <a:srcRect l="21875" r="21875"/>
          <a:stretch>
            <a:fillRect/>
          </a:stretch>
        </p:blipFill>
        <p:spPr>
          <a:xfrm>
            <a:off x="11926388" y="6592388"/>
            <a:ext cx="183315" cy="183315"/>
          </a:xfrm>
          <a:prstGeom prst="ellipse">
            <a:avLst/>
          </a:prstGeom>
        </p:spPr>
      </p:pic>
    </p:spTree>
    <p:custDataLst>
      <p:tags r:id="rId1"/>
    </p:custDataLst>
    <p:extLst>
      <p:ext uri="{BB962C8B-B14F-4D97-AF65-F5344CB8AC3E}">
        <p14:creationId xmlns:p14="http://schemas.microsoft.com/office/powerpoint/2010/main" val="4185166636"/>
      </p:ext>
    </p:extLst>
  </p:cSld>
  <p:clrMapOvr>
    <a:masterClrMapping/>
  </p:clrMapOvr>
  <p:transition advTm="3240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0"/>
                                        </p:tgtEl>
                                      </p:cBhvr>
                                    </p:cmd>
                                  </p:childTnLst>
                                </p:cTn>
                              </p:par>
                              <p:par>
                                <p:cTn id="7" presetID="42" presetClass="entr" presetSubtype="0" fill="hold" grpId="0" nodeType="withEffect">
                                  <p:stCondLst>
                                    <p:cond delay="1200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anim calcmode="lin" valueType="num">
                                      <p:cBhvr>
                                        <p:cTn id="10" dur="2000" fill="hold"/>
                                        <p:tgtEl>
                                          <p:spTgt spid="4"/>
                                        </p:tgtEl>
                                        <p:attrNameLst>
                                          <p:attrName>ppt_x</p:attrName>
                                        </p:attrNameLst>
                                      </p:cBhvr>
                                      <p:tavLst>
                                        <p:tav tm="0">
                                          <p:val>
                                            <p:strVal val="#ppt_x"/>
                                          </p:val>
                                        </p:tav>
                                        <p:tav tm="100000">
                                          <p:val>
                                            <p:strVal val="#ppt_x"/>
                                          </p:val>
                                        </p:tav>
                                      </p:tavLst>
                                    </p:anim>
                                    <p:anim calcmode="lin" valueType="num">
                                      <p:cBhvr>
                                        <p:cTn id="11" dur="2000" fill="hold"/>
                                        <p:tgtEl>
                                          <p:spTgt spid="4"/>
                                        </p:tgtEl>
                                        <p:attrNameLst>
                                          <p:attrName>ppt_y</p:attrName>
                                        </p:attrNameLst>
                                      </p:cBhvr>
                                      <p:tavLst>
                                        <p:tav tm="0">
                                          <p:val>
                                            <p:strVal val="#ppt_y+.1"/>
                                          </p:val>
                                        </p:tav>
                                        <p:tav tm="100000">
                                          <p:val>
                                            <p:strVal val="#ppt_y"/>
                                          </p:val>
                                        </p:tav>
                                      </p:tavLst>
                                    </p:anim>
                                  </p:childTnLst>
                                </p:cTn>
                              </p:par>
                            </p:childTnLst>
                          </p:cTn>
                        </p:par>
                        <p:par>
                          <p:cTn id="12" fill="hold">
                            <p:stCondLst>
                              <p:cond delay="14000"/>
                            </p:stCondLst>
                            <p:childTnLst>
                              <p:par>
                                <p:cTn id="13" presetID="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ppt_x"/>
                                          </p:val>
                                        </p:tav>
                                        <p:tav tm="100000">
                                          <p:val>
                                            <p:strVal val="#ppt_x"/>
                                          </p:val>
                                        </p:tav>
                                      </p:tavLst>
                                    </p:anim>
                                    <p:anim calcmode="lin" valueType="num">
                                      <p:cBhvr additive="base">
                                        <p:cTn id="16" dur="2000" fill="hold"/>
                                        <p:tgtEl>
                                          <p:spTgt spid="5"/>
                                        </p:tgtEl>
                                        <p:attrNameLst>
                                          <p:attrName>ppt_y</p:attrName>
                                        </p:attrNameLst>
                                      </p:cBhvr>
                                      <p:tavLst>
                                        <p:tav tm="0">
                                          <p:val>
                                            <p:strVal val="1+#ppt_h/2"/>
                                          </p:val>
                                        </p:tav>
                                        <p:tav tm="100000">
                                          <p:val>
                                            <p:strVal val="#ppt_y"/>
                                          </p:val>
                                        </p:tav>
                                      </p:tavLst>
                                    </p:anim>
                                  </p:childTnLst>
                                </p:cTn>
                              </p:par>
                            </p:childTnLst>
                          </p:cTn>
                        </p:par>
                        <p:par>
                          <p:cTn id="17" fill="hold">
                            <p:stCondLst>
                              <p:cond delay="160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500"/>
                                        <p:tgtEl>
                                          <p:spTgt spid="6"/>
                                        </p:tgtEl>
                                      </p:cBhvr>
                                    </p:animEffect>
                                    <p:anim calcmode="lin" valueType="num">
                                      <p:cBhvr>
                                        <p:cTn id="21" dur="1500" fill="hold"/>
                                        <p:tgtEl>
                                          <p:spTgt spid="6"/>
                                        </p:tgtEl>
                                        <p:attrNameLst>
                                          <p:attrName>ppt_x</p:attrName>
                                        </p:attrNameLst>
                                      </p:cBhvr>
                                      <p:tavLst>
                                        <p:tav tm="0">
                                          <p:val>
                                            <p:strVal val="#ppt_x"/>
                                          </p:val>
                                        </p:tav>
                                        <p:tav tm="100000">
                                          <p:val>
                                            <p:strVal val="#ppt_x"/>
                                          </p:val>
                                        </p:tav>
                                      </p:tavLst>
                                    </p:anim>
                                    <p:anim calcmode="lin" valueType="num">
                                      <p:cBhvr>
                                        <p:cTn id="22" dur="15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175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0"/>
                                        <p:tgtEl>
                                          <p:spTgt spid="7"/>
                                        </p:tgtEl>
                                      </p:cBhvr>
                                    </p:animEffect>
                                  </p:childTnLst>
                                </p:cTn>
                              </p:par>
                            </p:childTnLst>
                          </p:cTn>
                        </p:par>
                        <p:par>
                          <p:cTn id="27" fill="hold">
                            <p:stCondLst>
                              <p:cond delay="22500"/>
                            </p:stCondLst>
                            <p:childTnLst>
                              <p:par>
                                <p:cTn id="28" presetID="53" presetClass="entr" presetSubtype="16" repeatCount="200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0" fill="hold"/>
                                        <p:tgtEl>
                                          <p:spTgt spid="8"/>
                                        </p:tgtEl>
                                        <p:attrNameLst>
                                          <p:attrName>ppt_w</p:attrName>
                                        </p:attrNameLst>
                                      </p:cBhvr>
                                      <p:tavLst>
                                        <p:tav tm="0">
                                          <p:val>
                                            <p:fltVal val="0"/>
                                          </p:val>
                                        </p:tav>
                                        <p:tav tm="100000">
                                          <p:val>
                                            <p:strVal val="#ppt_w"/>
                                          </p:val>
                                        </p:tav>
                                      </p:tavLst>
                                    </p:anim>
                                    <p:anim calcmode="lin" valueType="num">
                                      <p:cBhvr>
                                        <p:cTn id="31" dur="5000" fill="hold"/>
                                        <p:tgtEl>
                                          <p:spTgt spid="8"/>
                                        </p:tgtEl>
                                        <p:attrNameLst>
                                          <p:attrName>ppt_h</p:attrName>
                                        </p:attrNameLst>
                                      </p:cBhvr>
                                      <p:tavLst>
                                        <p:tav tm="0">
                                          <p:val>
                                            <p:fltVal val="0"/>
                                          </p:val>
                                        </p:tav>
                                        <p:tav tm="100000">
                                          <p:val>
                                            <p:strVal val="#ppt_h"/>
                                          </p:val>
                                        </p:tav>
                                      </p:tavLst>
                                    </p:anim>
                                    <p:animEffect transition="in" filter="fade">
                                      <p:cBhvr>
                                        <p:cTn id="32"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3" fill="hold" display="0">
                  <p:stCondLst>
                    <p:cond delay="indefinite"/>
                  </p:stCondLst>
                  <p:endCondLst>
                    <p:cond evt="onStopAudio" delay="0">
                      <p:tgtEl>
                        <p:sldTgt/>
                      </p:tgtEl>
                    </p:cond>
                  </p:endCondLst>
                </p:cTn>
                <p:tgtEl>
                  <p:spTgt spid="49"/>
                </p:tgtEl>
              </p:cMediaNode>
            </p:audio>
            <p:video>
              <p:cMediaNode vol="80000">
                <p:cTn id="34" fill="hold" display="0">
                  <p:stCondLst>
                    <p:cond delay="indefinite"/>
                  </p:stCondLst>
                </p:cTn>
                <p:tgtEl>
                  <p:spTgt spid="80"/>
                </p:tgtEl>
              </p:cMediaNode>
            </p:video>
          </p:childTnLst>
        </p:cTn>
      </p:par>
    </p:tnLst>
    <p:bldLst>
      <p:bldP spid="4" grpId="0" animBg="1"/>
      <p:bldP spid="6"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151327" y="392087"/>
            <a:ext cx="10748433" cy="1066800"/>
          </a:xfrm>
          <a:prstGeom prst="rect">
            <a:avLst/>
          </a:prstGeom>
        </p:spPr>
        <p:txBody>
          <a:bodyPr/>
          <a:lstStyle>
            <a:lvl1pPr algn="l" rtl="0" eaLnBrk="1" fontAlgn="base" hangingPunct="1">
              <a:spcBef>
                <a:spcPct val="0"/>
              </a:spcBef>
              <a:spcAft>
                <a:spcPct val="0"/>
              </a:spcAft>
              <a:defRPr sz="3600" b="1">
                <a:solidFill>
                  <a:schemeClr val="tx2"/>
                </a:solidFill>
                <a:latin typeface="+mj-lt"/>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600" b="1">
                <a:solidFill>
                  <a:schemeClr val="tx2"/>
                </a:solidFill>
                <a:latin typeface="Arial" charset="0"/>
              </a:defRPr>
            </a:lvl6pPr>
            <a:lvl7pPr marL="914400" algn="l" rtl="0" eaLnBrk="1" fontAlgn="base" hangingPunct="1">
              <a:spcBef>
                <a:spcPct val="0"/>
              </a:spcBef>
              <a:spcAft>
                <a:spcPct val="0"/>
              </a:spcAft>
              <a:defRPr sz="3600" b="1">
                <a:solidFill>
                  <a:schemeClr val="tx2"/>
                </a:solidFill>
                <a:latin typeface="Arial" charset="0"/>
              </a:defRPr>
            </a:lvl7pPr>
            <a:lvl8pPr marL="1371600" algn="l" rtl="0" eaLnBrk="1" fontAlgn="base" hangingPunct="1">
              <a:spcBef>
                <a:spcPct val="0"/>
              </a:spcBef>
              <a:spcAft>
                <a:spcPct val="0"/>
              </a:spcAft>
              <a:defRPr sz="3600" b="1">
                <a:solidFill>
                  <a:schemeClr val="tx2"/>
                </a:solidFill>
                <a:latin typeface="Arial" charset="0"/>
              </a:defRPr>
            </a:lvl8pPr>
            <a:lvl9pPr marL="1828800" algn="l" rtl="0" eaLnBrk="1" fontAlgn="base" hangingPunct="1">
              <a:spcBef>
                <a:spcPct val="0"/>
              </a:spcBef>
              <a:spcAft>
                <a:spcPct val="0"/>
              </a:spcAft>
              <a:defRPr sz="3600" b="1">
                <a:solidFill>
                  <a:schemeClr val="tx2"/>
                </a:solidFill>
                <a:latin typeface="Arial" charset="0"/>
              </a:defRPr>
            </a:lvl9pPr>
          </a:lstStyle>
          <a:p>
            <a:r>
              <a:rPr lang="en-US" kern="0" dirty="0">
                <a:solidFill>
                  <a:srgbClr val="003896"/>
                </a:solidFill>
                <a:latin typeface="Arial"/>
              </a:rPr>
              <a:t>GDLS Website – Regional Map</a:t>
            </a:r>
          </a:p>
        </p:txBody>
      </p:sp>
      <p:pic>
        <p:nvPicPr>
          <p:cNvPr id="5" name="Slide 4">
            <a:hlinkClick r:id="" action="ppaction://media"/>
            <a:extLst>
              <a:ext uri="{FF2B5EF4-FFF2-40B4-BE49-F238E27FC236}">
                <a16:creationId xmlns:a16="http://schemas.microsoft.com/office/drawing/2014/main" id="{C210EAD3-60A9-18D8-8024-3193332F767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858625" y="6262713"/>
            <a:ext cx="203200" cy="203200"/>
          </a:xfrm>
          <a:prstGeom prst="rect">
            <a:avLst/>
          </a:prstGeom>
        </p:spPr>
      </p:pic>
      <p:pic>
        <p:nvPicPr>
          <p:cNvPr id="6" name="Picture 5">
            <a:extLst>
              <a:ext uri="{FF2B5EF4-FFF2-40B4-BE49-F238E27FC236}">
                <a16:creationId xmlns:a16="http://schemas.microsoft.com/office/drawing/2014/main" id="{AD707970-C031-664E-F838-C2E827F82763}"/>
              </a:ext>
            </a:extLst>
          </p:cNvPr>
          <p:cNvPicPr>
            <a:picLocks noChangeAspect="1"/>
          </p:cNvPicPr>
          <p:nvPr/>
        </p:nvPicPr>
        <p:blipFill>
          <a:blip r:embed="rId6"/>
          <a:stretch>
            <a:fillRect/>
          </a:stretch>
        </p:blipFill>
        <p:spPr>
          <a:xfrm>
            <a:off x="2151327" y="1262027"/>
            <a:ext cx="8174969" cy="4854911"/>
          </a:xfrm>
          <a:prstGeom prst="rect">
            <a:avLst/>
          </a:prstGeom>
        </p:spPr>
      </p:pic>
    </p:spTree>
    <p:extLst>
      <p:ext uri="{BB962C8B-B14F-4D97-AF65-F5344CB8AC3E}">
        <p14:creationId xmlns:p14="http://schemas.microsoft.com/office/powerpoint/2010/main" val="428547530"/>
      </p:ext>
    </p:extLst>
  </p:cSld>
  <p:clrMapOvr>
    <a:masterClrMapping/>
  </p:clrMapOvr>
  <p:transition advTm="345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5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Acronyms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507389660"/>
              </p:ext>
            </p:extLst>
          </p:nvPr>
        </p:nvGraphicFramePr>
        <p:xfrm>
          <a:off x="1210083" y="1346712"/>
          <a:ext cx="2424038" cy="4348802"/>
        </p:xfrm>
        <a:graphic>
          <a:graphicData uri="http://schemas.openxmlformats.org/drawingml/2006/table">
            <a:tbl>
              <a:tblPr/>
              <a:tblGrid>
                <a:gridCol w="358616">
                  <a:extLst>
                    <a:ext uri="{9D8B030D-6E8A-4147-A177-3AD203B41FA5}">
                      <a16:colId xmlns:a16="http://schemas.microsoft.com/office/drawing/2014/main" val="1332029385"/>
                    </a:ext>
                  </a:extLst>
                </a:gridCol>
                <a:gridCol w="2065422">
                  <a:extLst>
                    <a:ext uri="{9D8B030D-6E8A-4147-A177-3AD203B41FA5}">
                      <a16:colId xmlns:a16="http://schemas.microsoft.com/office/drawing/2014/main" val="185048293"/>
                    </a:ext>
                  </a:extLst>
                </a:gridCol>
              </a:tblGrid>
              <a:tr h="183621">
                <a:tc>
                  <a:txBody>
                    <a:bodyPr/>
                    <a:lstStyle/>
                    <a:p>
                      <a:pPr algn="l" fontAlgn="ctr"/>
                      <a:r>
                        <a:rPr lang="en-US" sz="900" b="0" i="0" u="none" strike="noStrike">
                          <a:solidFill>
                            <a:srgbClr val="000000"/>
                          </a:solidFill>
                          <a:effectLst/>
                          <a:latin typeface="Times New Roman" panose="02020603050405020304" pitchFamily="18" charset="0"/>
                        </a:rPr>
                        <a:t>ATGM</a:t>
                      </a:r>
                    </a:p>
                  </a:txBody>
                  <a:tcPr marL="6108" marR="6108" marT="6108"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Anti Tank Guided Missile</a:t>
                      </a:r>
                    </a:p>
                  </a:txBody>
                  <a:tcPr marL="6108" marR="6108" marT="6108" marB="0" anchor="ctr">
                    <a:lnL>
                      <a:noFill/>
                    </a:lnL>
                    <a:lnR>
                      <a:noFill/>
                    </a:lnR>
                    <a:lnT>
                      <a:noFill/>
                    </a:lnT>
                    <a:lnB>
                      <a:noFill/>
                    </a:lnB>
                  </a:tcPr>
                </a:tc>
                <a:extLst>
                  <a:ext uri="{0D108BD9-81ED-4DB2-BD59-A6C34878D82A}">
                    <a16:rowId xmlns:a16="http://schemas.microsoft.com/office/drawing/2014/main" val="3362697823"/>
                  </a:ext>
                </a:extLst>
              </a:tr>
              <a:tr h="183621">
                <a:tc>
                  <a:txBody>
                    <a:bodyPr/>
                    <a:lstStyle/>
                    <a:p>
                      <a:pPr algn="l" fontAlgn="ctr"/>
                      <a:r>
                        <a:rPr lang="en-US" sz="900" b="0" i="0" u="none" strike="noStrike">
                          <a:solidFill>
                            <a:srgbClr val="000000"/>
                          </a:solidFill>
                          <a:effectLst/>
                          <a:latin typeface="Times New Roman" panose="02020603050405020304" pitchFamily="18" charset="0"/>
                        </a:rPr>
                        <a:t>CA</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Corrective Action</a:t>
                      </a:r>
                    </a:p>
                  </a:txBody>
                  <a:tcPr marL="6108" marR="6108" marT="6108" marB="0" anchor="ctr">
                    <a:lnL>
                      <a:noFill/>
                    </a:lnL>
                    <a:lnR>
                      <a:noFill/>
                    </a:lnR>
                    <a:lnT>
                      <a:noFill/>
                    </a:lnT>
                    <a:lnB>
                      <a:noFill/>
                    </a:lnB>
                  </a:tcPr>
                </a:tc>
                <a:extLst>
                  <a:ext uri="{0D108BD9-81ED-4DB2-BD59-A6C34878D82A}">
                    <a16:rowId xmlns:a16="http://schemas.microsoft.com/office/drawing/2014/main" val="4040148246"/>
                  </a:ext>
                </a:extLst>
              </a:tr>
              <a:tr h="183621">
                <a:tc>
                  <a:txBody>
                    <a:bodyPr/>
                    <a:lstStyle/>
                    <a:p>
                      <a:pPr algn="l" fontAlgn="ctr"/>
                      <a:r>
                        <a:rPr lang="en-US" sz="900" b="0" i="0" u="none" strike="noStrike">
                          <a:solidFill>
                            <a:srgbClr val="000000"/>
                          </a:solidFill>
                          <a:effectLst/>
                          <a:latin typeface="Times New Roman" panose="02020603050405020304" pitchFamily="18" charset="0"/>
                        </a:rPr>
                        <a:t>CCR</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Canada Change Request</a:t>
                      </a:r>
                    </a:p>
                  </a:txBody>
                  <a:tcPr marL="6108" marR="6108" marT="6108" marB="0" anchor="ctr">
                    <a:lnL>
                      <a:noFill/>
                    </a:lnL>
                    <a:lnR>
                      <a:noFill/>
                    </a:lnR>
                    <a:lnT>
                      <a:noFill/>
                    </a:lnT>
                    <a:lnB>
                      <a:noFill/>
                    </a:lnB>
                  </a:tcPr>
                </a:tc>
                <a:extLst>
                  <a:ext uri="{0D108BD9-81ED-4DB2-BD59-A6C34878D82A}">
                    <a16:rowId xmlns:a16="http://schemas.microsoft.com/office/drawing/2014/main" val="2756335464"/>
                  </a:ext>
                </a:extLst>
              </a:tr>
              <a:tr h="183621">
                <a:tc>
                  <a:txBody>
                    <a:bodyPr/>
                    <a:lstStyle/>
                    <a:p>
                      <a:pPr algn="l" fontAlgn="ctr"/>
                      <a:r>
                        <a:rPr lang="en-US" sz="900" b="0" i="0" u="none" strike="noStrike">
                          <a:solidFill>
                            <a:srgbClr val="000000"/>
                          </a:solidFill>
                          <a:effectLst/>
                          <a:latin typeface="Times New Roman" panose="02020603050405020304" pitchFamily="18" charset="0"/>
                        </a:rPr>
                        <a:t>CGD</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Controlled Goods Directorate</a:t>
                      </a:r>
                    </a:p>
                  </a:txBody>
                  <a:tcPr marL="6108" marR="6108" marT="6108" marB="0" anchor="ctr">
                    <a:lnL>
                      <a:noFill/>
                    </a:lnL>
                    <a:lnR>
                      <a:noFill/>
                    </a:lnR>
                    <a:lnT>
                      <a:noFill/>
                    </a:lnT>
                    <a:lnB>
                      <a:noFill/>
                    </a:lnB>
                  </a:tcPr>
                </a:tc>
                <a:extLst>
                  <a:ext uri="{0D108BD9-81ED-4DB2-BD59-A6C34878D82A}">
                    <a16:rowId xmlns:a16="http://schemas.microsoft.com/office/drawing/2014/main" val="2807296644"/>
                  </a:ext>
                </a:extLst>
              </a:tr>
              <a:tr h="183621">
                <a:tc>
                  <a:txBody>
                    <a:bodyPr/>
                    <a:lstStyle/>
                    <a:p>
                      <a:pPr algn="l" fontAlgn="ctr"/>
                      <a:r>
                        <a:rPr lang="en-US" sz="900" b="0" i="0" u="none" strike="noStrike">
                          <a:solidFill>
                            <a:srgbClr val="000000"/>
                          </a:solidFill>
                          <a:effectLst/>
                          <a:latin typeface="Times New Roman" panose="02020603050405020304" pitchFamily="18" charset="0"/>
                        </a:rPr>
                        <a:t>CGP</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Controlled Goods Program</a:t>
                      </a:r>
                    </a:p>
                  </a:txBody>
                  <a:tcPr marL="6108" marR="6108" marT="6108" marB="0" anchor="ctr">
                    <a:lnL>
                      <a:noFill/>
                    </a:lnL>
                    <a:lnR>
                      <a:noFill/>
                    </a:lnR>
                    <a:lnT>
                      <a:noFill/>
                    </a:lnT>
                    <a:lnB>
                      <a:noFill/>
                    </a:lnB>
                  </a:tcPr>
                </a:tc>
                <a:extLst>
                  <a:ext uri="{0D108BD9-81ED-4DB2-BD59-A6C34878D82A}">
                    <a16:rowId xmlns:a16="http://schemas.microsoft.com/office/drawing/2014/main" val="3907853478"/>
                  </a:ext>
                </a:extLst>
              </a:tr>
              <a:tr h="183621">
                <a:tc>
                  <a:txBody>
                    <a:bodyPr/>
                    <a:lstStyle/>
                    <a:p>
                      <a:pPr algn="l" fontAlgn="ctr"/>
                      <a:r>
                        <a:rPr lang="en-US" sz="900" b="0" i="0" u="none" strike="noStrike">
                          <a:solidFill>
                            <a:srgbClr val="000000"/>
                          </a:solidFill>
                          <a:effectLst/>
                          <a:latin typeface="Times New Roman" panose="02020603050405020304" pitchFamily="18" charset="0"/>
                        </a:rPr>
                        <a:t>COB</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Close of Business</a:t>
                      </a:r>
                    </a:p>
                  </a:txBody>
                  <a:tcPr marL="6108" marR="6108" marT="6108" marB="0" anchor="ctr">
                    <a:lnL>
                      <a:noFill/>
                    </a:lnL>
                    <a:lnR>
                      <a:noFill/>
                    </a:lnR>
                    <a:lnT>
                      <a:noFill/>
                    </a:lnT>
                    <a:lnB>
                      <a:noFill/>
                    </a:lnB>
                  </a:tcPr>
                </a:tc>
                <a:extLst>
                  <a:ext uri="{0D108BD9-81ED-4DB2-BD59-A6C34878D82A}">
                    <a16:rowId xmlns:a16="http://schemas.microsoft.com/office/drawing/2014/main" val="4256847544"/>
                  </a:ext>
                </a:extLst>
              </a:tr>
              <a:tr h="183621">
                <a:tc>
                  <a:txBody>
                    <a:bodyPr/>
                    <a:lstStyle/>
                    <a:p>
                      <a:pPr algn="l" fontAlgn="ctr"/>
                      <a:r>
                        <a:rPr lang="en-US" sz="900" b="0" i="0" u="none" strike="noStrike">
                          <a:solidFill>
                            <a:srgbClr val="000000"/>
                          </a:solidFill>
                          <a:effectLst/>
                          <a:latin typeface="Times New Roman" panose="02020603050405020304" pitchFamily="18" charset="0"/>
                        </a:rPr>
                        <a:t>COC</a:t>
                      </a:r>
                    </a:p>
                  </a:txBody>
                  <a:tcPr marL="6108" marR="6108" marT="6108"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Certificate of Conformance</a:t>
                      </a:r>
                    </a:p>
                  </a:txBody>
                  <a:tcPr marL="6108" marR="6108" marT="6108" marB="0" anchor="ctr">
                    <a:lnL>
                      <a:noFill/>
                    </a:lnL>
                    <a:lnR>
                      <a:noFill/>
                    </a:lnR>
                    <a:lnT>
                      <a:noFill/>
                    </a:lnT>
                    <a:lnB>
                      <a:noFill/>
                    </a:lnB>
                  </a:tcPr>
                </a:tc>
                <a:extLst>
                  <a:ext uri="{0D108BD9-81ED-4DB2-BD59-A6C34878D82A}">
                    <a16:rowId xmlns:a16="http://schemas.microsoft.com/office/drawing/2014/main" val="4279204521"/>
                  </a:ext>
                </a:extLst>
              </a:tr>
              <a:tr h="183621">
                <a:tc>
                  <a:txBody>
                    <a:bodyPr/>
                    <a:lstStyle/>
                    <a:p>
                      <a:pPr algn="l" fontAlgn="ctr"/>
                      <a:r>
                        <a:rPr lang="en-US" sz="900" b="0" i="0" u="none" strike="noStrike">
                          <a:solidFill>
                            <a:srgbClr val="000000"/>
                          </a:solidFill>
                          <a:effectLst/>
                          <a:latin typeface="Times New Roman" panose="02020603050405020304" pitchFamily="18" charset="0"/>
                        </a:rPr>
                        <a:t>COTS</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Commercial Off The Shelf</a:t>
                      </a:r>
                    </a:p>
                  </a:txBody>
                  <a:tcPr marL="6108" marR="6108" marT="6108" marB="0" anchor="ctr">
                    <a:lnL>
                      <a:noFill/>
                    </a:lnL>
                    <a:lnR>
                      <a:noFill/>
                    </a:lnR>
                    <a:lnT>
                      <a:noFill/>
                    </a:lnT>
                    <a:lnB>
                      <a:noFill/>
                    </a:lnB>
                  </a:tcPr>
                </a:tc>
                <a:extLst>
                  <a:ext uri="{0D108BD9-81ED-4DB2-BD59-A6C34878D82A}">
                    <a16:rowId xmlns:a16="http://schemas.microsoft.com/office/drawing/2014/main" val="4232700610"/>
                  </a:ext>
                </a:extLst>
              </a:tr>
              <a:tr h="183621">
                <a:tc>
                  <a:txBody>
                    <a:bodyPr/>
                    <a:lstStyle/>
                    <a:p>
                      <a:pPr algn="l" fontAlgn="ctr"/>
                      <a:r>
                        <a:rPr lang="en-US" sz="900" b="0" i="0" u="none" strike="noStrike">
                          <a:solidFill>
                            <a:srgbClr val="000000"/>
                          </a:solidFill>
                          <a:effectLst/>
                          <a:latin typeface="Times New Roman" panose="02020603050405020304" pitchFamily="18" charset="0"/>
                        </a:rPr>
                        <a:t>CP</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Control Plan</a:t>
                      </a:r>
                    </a:p>
                  </a:txBody>
                  <a:tcPr marL="6108" marR="6108" marT="6108" marB="0" anchor="ctr">
                    <a:lnL>
                      <a:noFill/>
                    </a:lnL>
                    <a:lnR>
                      <a:noFill/>
                    </a:lnR>
                    <a:lnT>
                      <a:noFill/>
                    </a:lnT>
                    <a:lnB>
                      <a:noFill/>
                    </a:lnB>
                  </a:tcPr>
                </a:tc>
                <a:extLst>
                  <a:ext uri="{0D108BD9-81ED-4DB2-BD59-A6C34878D82A}">
                    <a16:rowId xmlns:a16="http://schemas.microsoft.com/office/drawing/2014/main" val="82789960"/>
                  </a:ext>
                </a:extLst>
              </a:tr>
              <a:tr h="183621">
                <a:tc>
                  <a:txBody>
                    <a:bodyPr/>
                    <a:lstStyle/>
                    <a:p>
                      <a:pPr algn="l" fontAlgn="ctr"/>
                      <a:r>
                        <a:rPr lang="en-US" sz="900" b="0" i="0" u="none" strike="noStrike">
                          <a:solidFill>
                            <a:srgbClr val="000000"/>
                          </a:solidFill>
                          <a:effectLst/>
                          <a:latin typeface="Times New Roman" panose="02020603050405020304" pitchFamily="18" charset="0"/>
                        </a:rPr>
                        <a:t>CV</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Commander's Vehicle</a:t>
                      </a:r>
                    </a:p>
                  </a:txBody>
                  <a:tcPr marL="6108" marR="6108" marT="6108" marB="0" anchor="ctr">
                    <a:lnL>
                      <a:noFill/>
                    </a:lnL>
                    <a:lnR>
                      <a:noFill/>
                    </a:lnR>
                    <a:lnT>
                      <a:noFill/>
                    </a:lnT>
                    <a:lnB>
                      <a:noFill/>
                    </a:lnB>
                  </a:tcPr>
                </a:tc>
                <a:extLst>
                  <a:ext uri="{0D108BD9-81ED-4DB2-BD59-A6C34878D82A}">
                    <a16:rowId xmlns:a16="http://schemas.microsoft.com/office/drawing/2014/main" val="795710774"/>
                  </a:ext>
                </a:extLst>
              </a:tr>
              <a:tr h="183621">
                <a:tc>
                  <a:txBody>
                    <a:bodyPr/>
                    <a:lstStyle/>
                    <a:p>
                      <a:pPr algn="l" fontAlgn="ctr"/>
                      <a:r>
                        <a:rPr lang="en-US" sz="900" b="0" i="0" u="none" strike="noStrike">
                          <a:solidFill>
                            <a:srgbClr val="000000"/>
                          </a:solidFill>
                          <a:effectLst/>
                          <a:latin typeface="Times New Roman" panose="02020603050405020304" pitchFamily="18" charset="0"/>
                        </a:rPr>
                        <a:t>CT</a:t>
                      </a:r>
                    </a:p>
                  </a:txBody>
                  <a:tcPr marL="6108" marR="6108" marT="6108"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Control Test</a:t>
                      </a:r>
                    </a:p>
                  </a:txBody>
                  <a:tcPr marL="6108" marR="6108" marT="6108" marB="0" anchor="ctr">
                    <a:lnL>
                      <a:noFill/>
                    </a:lnL>
                    <a:lnR>
                      <a:noFill/>
                    </a:lnR>
                    <a:lnT>
                      <a:noFill/>
                    </a:lnT>
                    <a:lnB>
                      <a:noFill/>
                    </a:lnB>
                  </a:tcPr>
                </a:tc>
                <a:extLst>
                  <a:ext uri="{0D108BD9-81ED-4DB2-BD59-A6C34878D82A}">
                    <a16:rowId xmlns:a16="http://schemas.microsoft.com/office/drawing/2014/main" val="4248190489"/>
                  </a:ext>
                </a:extLst>
              </a:tr>
              <a:tr h="212333">
                <a:tc>
                  <a:txBody>
                    <a:bodyPr/>
                    <a:lstStyle/>
                    <a:p>
                      <a:pPr algn="l" fontAlgn="ctr"/>
                      <a:r>
                        <a:rPr lang="en-US" sz="900" b="0" i="0" u="none" strike="noStrike">
                          <a:solidFill>
                            <a:srgbClr val="000000"/>
                          </a:solidFill>
                          <a:effectLst/>
                          <a:latin typeface="Times New Roman" panose="02020603050405020304" pitchFamily="18" charset="0"/>
                        </a:rPr>
                        <a:t>DCMA</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Defense Contract Management Agency</a:t>
                      </a:r>
                    </a:p>
                  </a:txBody>
                  <a:tcPr marL="6108" marR="6108" marT="6108" marB="0" anchor="ctr">
                    <a:lnL>
                      <a:noFill/>
                    </a:lnL>
                    <a:lnR>
                      <a:noFill/>
                    </a:lnR>
                    <a:lnT>
                      <a:noFill/>
                    </a:lnT>
                    <a:lnB>
                      <a:noFill/>
                    </a:lnB>
                  </a:tcPr>
                </a:tc>
                <a:extLst>
                  <a:ext uri="{0D108BD9-81ED-4DB2-BD59-A6C34878D82A}">
                    <a16:rowId xmlns:a16="http://schemas.microsoft.com/office/drawing/2014/main" val="3668247718"/>
                  </a:ext>
                </a:extLst>
              </a:tr>
              <a:tr h="183621">
                <a:tc>
                  <a:txBody>
                    <a:bodyPr/>
                    <a:lstStyle/>
                    <a:p>
                      <a:pPr algn="l" fontAlgn="ctr"/>
                      <a:r>
                        <a:rPr lang="en-US" sz="900" b="0" i="0" u="none" strike="noStrike">
                          <a:solidFill>
                            <a:srgbClr val="000000"/>
                          </a:solidFill>
                          <a:effectLst/>
                          <a:latin typeface="Times New Roman" panose="02020603050405020304" pitchFamily="18" charset="0"/>
                        </a:rPr>
                        <a:t>DFARS</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Defense Federal Acquisition Regulation Supplement</a:t>
                      </a:r>
                    </a:p>
                  </a:txBody>
                  <a:tcPr marL="6108" marR="6108" marT="6108" marB="0" anchor="ctr">
                    <a:lnL>
                      <a:noFill/>
                    </a:lnL>
                    <a:lnR>
                      <a:noFill/>
                    </a:lnR>
                    <a:lnT>
                      <a:noFill/>
                    </a:lnT>
                    <a:lnB>
                      <a:noFill/>
                    </a:lnB>
                  </a:tcPr>
                </a:tc>
                <a:extLst>
                  <a:ext uri="{0D108BD9-81ED-4DB2-BD59-A6C34878D82A}">
                    <a16:rowId xmlns:a16="http://schemas.microsoft.com/office/drawing/2014/main" val="2239727096"/>
                  </a:ext>
                </a:extLst>
              </a:tr>
              <a:tr h="183621">
                <a:tc>
                  <a:txBody>
                    <a:bodyPr/>
                    <a:lstStyle/>
                    <a:p>
                      <a:pPr algn="l" fontAlgn="ctr"/>
                      <a:r>
                        <a:rPr lang="en-US" sz="900" b="0" i="0" u="none" strike="noStrike">
                          <a:solidFill>
                            <a:srgbClr val="000000"/>
                          </a:solidFill>
                          <a:effectLst/>
                          <a:latin typeface="Times New Roman" panose="02020603050405020304" pitchFamily="18" charset="0"/>
                        </a:rPr>
                        <a:t>DOD</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Department of Defense</a:t>
                      </a:r>
                    </a:p>
                  </a:txBody>
                  <a:tcPr marL="6108" marR="6108" marT="6108" marB="0" anchor="ctr">
                    <a:lnL>
                      <a:noFill/>
                    </a:lnL>
                    <a:lnR>
                      <a:noFill/>
                    </a:lnR>
                    <a:lnT>
                      <a:noFill/>
                    </a:lnT>
                    <a:lnB>
                      <a:noFill/>
                    </a:lnB>
                  </a:tcPr>
                </a:tc>
                <a:extLst>
                  <a:ext uri="{0D108BD9-81ED-4DB2-BD59-A6C34878D82A}">
                    <a16:rowId xmlns:a16="http://schemas.microsoft.com/office/drawing/2014/main" val="1330824613"/>
                  </a:ext>
                </a:extLst>
              </a:tr>
              <a:tr h="183621">
                <a:tc>
                  <a:txBody>
                    <a:bodyPr/>
                    <a:lstStyle/>
                    <a:p>
                      <a:pPr algn="l" fontAlgn="ctr"/>
                      <a:r>
                        <a:rPr lang="en-US" sz="900" b="0" i="0" u="none" strike="noStrike">
                          <a:solidFill>
                            <a:srgbClr val="000000"/>
                          </a:solidFill>
                          <a:effectLst/>
                          <a:latin typeface="Times New Roman" panose="02020603050405020304" pitchFamily="18" charset="0"/>
                        </a:rPr>
                        <a:t>ESV</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Engineer Squad Vehicle</a:t>
                      </a:r>
                    </a:p>
                  </a:txBody>
                  <a:tcPr marL="6108" marR="6108" marT="6108" marB="0" anchor="ctr">
                    <a:lnL>
                      <a:noFill/>
                    </a:lnL>
                    <a:lnR>
                      <a:noFill/>
                    </a:lnR>
                    <a:lnT>
                      <a:noFill/>
                    </a:lnT>
                    <a:lnB>
                      <a:noFill/>
                    </a:lnB>
                  </a:tcPr>
                </a:tc>
                <a:extLst>
                  <a:ext uri="{0D108BD9-81ED-4DB2-BD59-A6C34878D82A}">
                    <a16:rowId xmlns:a16="http://schemas.microsoft.com/office/drawing/2014/main" val="1254223752"/>
                  </a:ext>
                </a:extLst>
              </a:tr>
              <a:tr h="183621">
                <a:tc>
                  <a:txBody>
                    <a:bodyPr/>
                    <a:lstStyle/>
                    <a:p>
                      <a:pPr algn="l" fontAlgn="ctr"/>
                      <a:r>
                        <a:rPr lang="en-US" sz="900" b="0" i="0" u="none" strike="noStrike">
                          <a:solidFill>
                            <a:srgbClr val="000000"/>
                          </a:solidFill>
                          <a:effectLst/>
                          <a:latin typeface="Times New Roman" panose="02020603050405020304" pitchFamily="18" charset="0"/>
                        </a:rPr>
                        <a:t>FAA</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First Article Approval</a:t>
                      </a:r>
                    </a:p>
                  </a:txBody>
                  <a:tcPr marL="6108" marR="6108" marT="6108" marB="0" anchor="ctr">
                    <a:lnL>
                      <a:noFill/>
                    </a:lnL>
                    <a:lnR>
                      <a:noFill/>
                    </a:lnR>
                    <a:lnT>
                      <a:noFill/>
                    </a:lnT>
                    <a:lnB>
                      <a:noFill/>
                    </a:lnB>
                  </a:tcPr>
                </a:tc>
                <a:extLst>
                  <a:ext uri="{0D108BD9-81ED-4DB2-BD59-A6C34878D82A}">
                    <a16:rowId xmlns:a16="http://schemas.microsoft.com/office/drawing/2014/main" val="2417706921"/>
                  </a:ext>
                </a:extLst>
              </a:tr>
              <a:tr h="183621">
                <a:tc>
                  <a:txBody>
                    <a:bodyPr/>
                    <a:lstStyle/>
                    <a:p>
                      <a:pPr algn="l" fontAlgn="ctr"/>
                      <a:r>
                        <a:rPr lang="en-US" sz="900" b="0" i="0" u="none" strike="noStrike">
                          <a:solidFill>
                            <a:srgbClr val="000000"/>
                          </a:solidFill>
                          <a:effectLst/>
                          <a:latin typeface="Times New Roman" panose="02020603050405020304" pitchFamily="18" charset="0"/>
                        </a:rPr>
                        <a:t>FAI</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First Article Inspection</a:t>
                      </a:r>
                    </a:p>
                  </a:txBody>
                  <a:tcPr marL="6108" marR="6108" marT="6108" marB="0" anchor="ctr">
                    <a:lnL>
                      <a:noFill/>
                    </a:lnL>
                    <a:lnR>
                      <a:noFill/>
                    </a:lnR>
                    <a:lnT>
                      <a:noFill/>
                    </a:lnT>
                    <a:lnB>
                      <a:noFill/>
                    </a:lnB>
                  </a:tcPr>
                </a:tc>
                <a:extLst>
                  <a:ext uri="{0D108BD9-81ED-4DB2-BD59-A6C34878D82A}">
                    <a16:rowId xmlns:a16="http://schemas.microsoft.com/office/drawing/2014/main" val="387181125"/>
                  </a:ext>
                </a:extLst>
              </a:tr>
              <a:tr h="183621">
                <a:tc>
                  <a:txBody>
                    <a:bodyPr/>
                    <a:lstStyle/>
                    <a:p>
                      <a:pPr algn="l" fontAlgn="ctr"/>
                      <a:r>
                        <a:rPr lang="en-US" sz="900" b="0" i="0" u="none" strike="noStrike">
                          <a:solidFill>
                            <a:srgbClr val="000000"/>
                          </a:solidFill>
                          <a:effectLst/>
                          <a:latin typeface="Times New Roman" panose="02020603050405020304" pitchFamily="18" charset="0"/>
                        </a:rPr>
                        <a:t>FAR</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Federal Acquisition Regulation</a:t>
                      </a:r>
                    </a:p>
                  </a:txBody>
                  <a:tcPr marL="6108" marR="6108" marT="6108" marB="0" anchor="ctr">
                    <a:lnL>
                      <a:noFill/>
                    </a:lnL>
                    <a:lnR>
                      <a:noFill/>
                    </a:lnR>
                    <a:lnT>
                      <a:noFill/>
                    </a:lnT>
                    <a:lnB>
                      <a:noFill/>
                    </a:lnB>
                  </a:tcPr>
                </a:tc>
                <a:extLst>
                  <a:ext uri="{0D108BD9-81ED-4DB2-BD59-A6C34878D82A}">
                    <a16:rowId xmlns:a16="http://schemas.microsoft.com/office/drawing/2014/main" val="96864526"/>
                  </a:ext>
                </a:extLst>
              </a:tr>
              <a:tr h="183621">
                <a:tc>
                  <a:txBody>
                    <a:bodyPr/>
                    <a:lstStyle/>
                    <a:p>
                      <a:pPr algn="l" fontAlgn="ctr"/>
                      <a:r>
                        <a:rPr lang="en-US" sz="900" b="0" i="0" u="none" strike="noStrike">
                          <a:solidFill>
                            <a:srgbClr val="000000"/>
                          </a:solidFill>
                          <a:effectLst/>
                          <a:latin typeface="Times New Roman" panose="02020603050405020304" pitchFamily="18" charset="0"/>
                        </a:rPr>
                        <a:t>FAT</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First Article Test</a:t>
                      </a:r>
                    </a:p>
                  </a:txBody>
                  <a:tcPr marL="6108" marR="6108" marT="6108" marB="0" anchor="ctr">
                    <a:lnL>
                      <a:noFill/>
                    </a:lnL>
                    <a:lnR>
                      <a:noFill/>
                    </a:lnR>
                    <a:lnT>
                      <a:noFill/>
                    </a:lnT>
                    <a:lnB>
                      <a:noFill/>
                    </a:lnB>
                  </a:tcPr>
                </a:tc>
                <a:extLst>
                  <a:ext uri="{0D108BD9-81ED-4DB2-BD59-A6C34878D82A}">
                    <a16:rowId xmlns:a16="http://schemas.microsoft.com/office/drawing/2014/main" val="1459086118"/>
                  </a:ext>
                </a:extLst>
              </a:tr>
              <a:tr h="183621">
                <a:tc>
                  <a:txBody>
                    <a:bodyPr/>
                    <a:lstStyle/>
                    <a:p>
                      <a:pPr algn="l" fontAlgn="ctr"/>
                      <a:r>
                        <a:rPr lang="en-US" sz="900" b="0" i="0" u="none" strike="noStrike">
                          <a:solidFill>
                            <a:srgbClr val="000000"/>
                          </a:solidFill>
                          <a:effectLst/>
                          <a:latin typeface="Times New Roman" panose="02020603050405020304" pitchFamily="18" charset="0"/>
                        </a:rPr>
                        <a:t>FMEA</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Failure Mode and Effects Analysis</a:t>
                      </a:r>
                    </a:p>
                  </a:txBody>
                  <a:tcPr marL="6108" marR="6108" marT="6108" marB="0" anchor="ctr">
                    <a:lnL>
                      <a:noFill/>
                    </a:lnL>
                    <a:lnR>
                      <a:noFill/>
                    </a:lnR>
                    <a:lnT>
                      <a:noFill/>
                    </a:lnT>
                    <a:lnB>
                      <a:noFill/>
                    </a:lnB>
                  </a:tcPr>
                </a:tc>
                <a:extLst>
                  <a:ext uri="{0D108BD9-81ED-4DB2-BD59-A6C34878D82A}">
                    <a16:rowId xmlns:a16="http://schemas.microsoft.com/office/drawing/2014/main" val="4009706887"/>
                  </a:ext>
                </a:extLst>
              </a:tr>
              <a:tr h="183621">
                <a:tc>
                  <a:txBody>
                    <a:bodyPr/>
                    <a:lstStyle/>
                    <a:p>
                      <a:pPr algn="l" fontAlgn="ctr"/>
                      <a:r>
                        <a:rPr lang="en-US" sz="900" b="0" i="0" u="none" strike="noStrike">
                          <a:solidFill>
                            <a:srgbClr val="000000"/>
                          </a:solidFill>
                          <a:effectLst/>
                          <a:latin typeface="Times New Roman" panose="02020603050405020304" pitchFamily="18" charset="0"/>
                        </a:rPr>
                        <a:t>FPI</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First Piece Inspection</a:t>
                      </a:r>
                    </a:p>
                  </a:txBody>
                  <a:tcPr marL="6108" marR="6108" marT="6108" marB="0" anchor="ctr">
                    <a:lnL>
                      <a:noFill/>
                    </a:lnL>
                    <a:lnR>
                      <a:noFill/>
                    </a:lnR>
                    <a:lnT>
                      <a:noFill/>
                    </a:lnT>
                    <a:lnB>
                      <a:noFill/>
                    </a:lnB>
                  </a:tcPr>
                </a:tc>
                <a:extLst>
                  <a:ext uri="{0D108BD9-81ED-4DB2-BD59-A6C34878D82A}">
                    <a16:rowId xmlns:a16="http://schemas.microsoft.com/office/drawing/2014/main" val="1039352130"/>
                  </a:ext>
                </a:extLst>
              </a:tr>
              <a:tr h="183621">
                <a:tc>
                  <a:txBody>
                    <a:bodyPr/>
                    <a:lstStyle/>
                    <a:p>
                      <a:pPr algn="l" fontAlgn="ctr"/>
                      <a:r>
                        <a:rPr lang="en-US" sz="900" b="0" i="0" u="none" strike="noStrike">
                          <a:solidFill>
                            <a:srgbClr val="000000"/>
                          </a:solidFill>
                          <a:effectLst/>
                          <a:latin typeface="Times New Roman" panose="02020603050405020304" pitchFamily="18" charset="0"/>
                        </a:rPr>
                        <a:t>FSR</a:t>
                      </a:r>
                    </a:p>
                  </a:txBody>
                  <a:tcPr marL="6108" marR="6108" marT="6108"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Field Service Representative</a:t>
                      </a:r>
                    </a:p>
                  </a:txBody>
                  <a:tcPr marL="6108" marR="6108" marT="6108" marB="0" anchor="ctr">
                    <a:lnL>
                      <a:noFill/>
                    </a:lnL>
                    <a:lnR>
                      <a:noFill/>
                    </a:lnR>
                    <a:lnT>
                      <a:noFill/>
                    </a:lnT>
                    <a:lnB>
                      <a:noFill/>
                    </a:lnB>
                  </a:tcPr>
                </a:tc>
                <a:extLst>
                  <a:ext uri="{0D108BD9-81ED-4DB2-BD59-A6C34878D82A}">
                    <a16:rowId xmlns:a16="http://schemas.microsoft.com/office/drawing/2014/main" val="1819150229"/>
                  </a:ext>
                </a:extLst>
              </a:tr>
              <a:tr h="183621">
                <a:tc>
                  <a:txBody>
                    <a:bodyPr/>
                    <a:lstStyle/>
                    <a:p>
                      <a:pPr algn="l" fontAlgn="ctr"/>
                      <a:r>
                        <a:rPr lang="en-US" sz="900" b="0" i="0" u="none" strike="noStrike">
                          <a:solidFill>
                            <a:srgbClr val="000000"/>
                          </a:solidFill>
                          <a:effectLst/>
                          <a:latin typeface="Times New Roman" panose="02020603050405020304" pitchFamily="18" charset="0"/>
                        </a:rPr>
                        <a:t>FSV</a:t>
                      </a:r>
                    </a:p>
                  </a:txBody>
                  <a:tcPr marL="6108" marR="6108" marT="6108"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Fire Support Vehicle</a:t>
                      </a:r>
                    </a:p>
                  </a:txBody>
                  <a:tcPr marL="6108" marR="6108" marT="6108" marB="0" anchor="ctr">
                    <a:lnL>
                      <a:noFill/>
                    </a:lnL>
                    <a:lnR>
                      <a:noFill/>
                    </a:lnR>
                    <a:lnT>
                      <a:noFill/>
                    </a:lnT>
                    <a:lnB>
                      <a:noFill/>
                    </a:lnB>
                  </a:tcPr>
                </a:tc>
                <a:extLst>
                  <a:ext uri="{0D108BD9-81ED-4DB2-BD59-A6C34878D82A}">
                    <a16:rowId xmlns:a16="http://schemas.microsoft.com/office/drawing/2014/main" val="403586892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893753206"/>
              </p:ext>
            </p:extLst>
          </p:nvPr>
        </p:nvGraphicFramePr>
        <p:xfrm>
          <a:off x="4603085" y="1346712"/>
          <a:ext cx="2824525" cy="4302002"/>
        </p:xfrm>
        <a:graphic>
          <a:graphicData uri="http://schemas.openxmlformats.org/drawingml/2006/table">
            <a:tbl>
              <a:tblPr/>
              <a:tblGrid>
                <a:gridCol w="417864">
                  <a:extLst>
                    <a:ext uri="{9D8B030D-6E8A-4147-A177-3AD203B41FA5}">
                      <a16:colId xmlns:a16="http://schemas.microsoft.com/office/drawing/2014/main" val="2238032964"/>
                    </a:ext>
                  </a:extLst>
                </a:gridCol>
                <a:gridCol w="2406661">
                  <a:extLst>
                    <a:ext uri="{9D8B030D-6E8A-4147-A177-3AD203B41FA5}">
                      <a16:colId xmlns:a16="http://schemas.microsoft.com/office/drawing/2014/main" val="498061289"/>
                    </a:ext>
                  </a:extLst>
                </a:gridCol>
              </a:tblGrid>
              <a:tr h="190457">
                <a:tc>
                  <a:txBody>
                    <a:bodyPr/>
                    <a:lstStyle/>
                    <a:p>
                      <a:pPr algn="l" fontAlgn="ctr"/>
                      <a:r>
                        <a:rPr lang="en-US" sz="900" b="0" i="0" u="none" strike="noStrike">
                          <a:solidFill>
                            <a:srgbClr val="000000"/>
                          </a:solidFill>
                          <a:effectLst/>
                          <a:latin typeface="Times New Roman" panose="02020603050405020304" pitchFamily="18" charset="0"/>
                        </a:rPr>
                        <a:t>IAW</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In Accordance With</a:t>
                      </a:r>
                    </a:p>
                  </a:txBody>
                  <a:tcPr marL="6386" marR="6386" marT="6386" marB="0" anchor="ctr">
                    <a:lnL>
                      <a:noFill/>
                    </a:lnL>
                    <a:lnR>
                      <a:noFill/>
                    </a:lnR>
                    <a:lnT>
                      <a:noFill/>
                    </a:lnT>
                    <a:lnB>
                      <a:noFill/>
                    </a:lnB>
                  </a:tcPr>
                </a:tc>
                <a:extLst>
                  <a:ext uri="{0D108BD9-81ED-4DB2-BD59-A6C34878D82A}">
                    <a16:rowId xmlns:a16="http://schemas.microsoft.com/office/drawing/2014/main" val="4284818961"/>
                  </a:ext>
                </a:extLst>
              </a:tr>
              <a:tr h="190457">
                <a:tc>
                  <a:txBody>
                    <a:bodyPr/>
                    <a:lstStyle/>
                    <a:p>
                      <a:pPr algn="l" fontAlgn="ctr"/>
                      <a:r>
                        <a:rPr lang="en-US" sz="900" b="0" i="0" u="none" strike="noStrike">
                          <a:solidFill>
                            <a:srgbClr val="000000"/>
                          </a:solidFill>
                          <a:effectLst/>
                          <a:latin typeface="Times New Roman" panose="02020603050405020304" pitchFamily="18" charset="0"/>
                        </a:rPr>
                        <a:t>ICV</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Infantry Carrier Vehicle</a:t>
                      </a:r>
                    </a:p>
                  </a:txBody>
                  <a:tcPr marL="6386" marR="6386" marT="6386" marB="0" anchor="ctr">
                    <a:lnL>
                      <a:noFill/>
                    </a:lnL>
                    <a:lnR>
                      <a:noFill/>
                    </a:lnR>
                    <a:lnT>
                      <a:noFill/>
                    </a:lnT>
                    <a:lnB>
                      <a:noFill/>
                    </a:lnB>
                  </a:tcPr>
                </a:tc>
                <a:extLst>
                  <a:ext uri="{0D108BD9-81ED-4DB2-BD59-A6C34878D82A}">
                    <a16:rowId xmlns:a16="http://schemas.microsoft.com/office/drawing/2014/main" val="822770842"/>
                  </a:ext>
                </a:extLst>
              </a:tr>
              <a:tr h="190457">
                <a:tc>
                  <a:txBody>
                    <a:bodyPr/>
                    <a:lstStyle/>
                    <a:p>
                      <a:pPr algn="l" fontAlgn="ctr"/>
                      <a:r>
                        <a:rPr lang="en-US" sz="900" b="0" i="0" u="none" strike="noStrike">
                          <a:solidFill>
                            <a:srgbClr val="000000"/>
                          </a:solidFill>
                          <a:effectLst/>
                          <a:latin typeface="Times New Roman" panose="02020603050405020304" pitchFamily="18" charset="0"/>
                        </a:rPr>
                        <a:t>ITAR</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International Traffic in Arms Regulations</a:t>
                      </a:r>
                    </a:p>
                  </a:txBody>
                  <a:tcPr marL="6386" marR="6386" marT="6386" marB="0" anchor="ctr">
                    <a:lnL>
                      <a:noFill/>
                    </a:lnL>
                    <a:lnR>
                      <a:noFill/>
                    </a:lnR>
                    <a:lnT>
                      <a:noFill/>
                    </a:lnT>
                    <a:lnB>
                      <a:noFill/>
                    </a:lnB>
                  </a:tcPr>
                </a:tc>
                <a:extLst>
                  <a:ext uri="{0D108BD9-81ED-4DB2-BD59-A6C34878D82A}">
                    <a16:rowId xmlns:a16="http://schemas.microsoft.com/office/drawing/2014/main" val="2125443124"/>
                  </a:ext>
                </a:extLst>
              </a:tr>
              <a:tr h="190457">
                <a:tc>
                  <a:txBody>
                    <a:bodyPr/>
                    <a:lstStyle/>
                    <a:p>
                      <a:pPr algn="l" fontAlgn="ctr"/>
                      <a:r>
                        <a:rPr lang="en-US" sz="900" b="0" i="0" u="none" strike="noStrike">
                          <a:solidFill>
                            <a:srgbClr val="000000"/>
                          </a:solidFill>
                          <a:effectLst/>
                          <a:latin typeface="Times New Roman" panose="02020603050405020304" pitchFamily="18" charset="0"/>
                        </a:rPr>
                        <a:t>IUID</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Item Unique Identification</a:t>
                      </a:r>
                    </a:p>
                  </a:txBody>
                  <a:tcPr marL="6386" marR="6386" marT="6386" marB="0" anchor="ctr">
                    <a:lnL>
                      <a:noFill/>
                    </a:lnL>
                    <a:lnR>
                      <a:noFill/>
                    </a:lnR>
                    <a:lnT>
                      <a:noFill/>
                    </a:lnT>
                    <a:lnB>
                      <a:noFill/>
                    </a:lnB>
                  </a:tcPr>
                </a:tc>
                <a:extLst>
                  <a:ext uri="{0D108BD9-81ED-4DB2-BD59-A6C34878D82A}">
                    <a16:rowId xmlns:a16="http://schemas.microsoft.com/office/drawing/2014/main" val="1749486830"/>
                  </a:ext>
                </a:extLst>
              </a:tr>
              <a:tr h="190457">
                <a:tc>
                  <a:txBody>
                    <a:bodyPr/>
                    <a:lstStyle/>
                    <a:p>
                      <a:pPr algn="l" fontAlgn="ctr"/>
                      <a:r>
                        <a:rPr lang="en-US" sz="900" b="0" i="0" u="none" strike="noStrike">
                          <a:solidFill>
                            <a:srgbClr val="000000"/>
                          </a:solidFill>
                          <a:effectLst/>
                          <a:latin typeface="Times New Roman" panose="02020603050405020304" pitchFamily="18" charset="0"/>
                        </a:rPr>
                        <a:t>LAV</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Light Armor Vehicle</a:t>
                      </a:r>
                    </a:p>
                  </a:txBody>
                  <a:tcPr marL="6386" marR="6386" marT="6386" marB="0" anchor="ctr">
                    <a:lnL>
                      <a:noFill/>
                    </a:lnL>
                    <a:lnR>
                      <a:noFill/>
                    </a:lnR>
                    <a:lnT>
                      <a:noFill/>
                    </a:lnT>
                    <a:lnB>
                      <a:noFill/>
                    </a:lnB>
                  </a:tcPr>
                </a:tc>
                <a:extLst>
                  <a:ext uri="{0D108BD9-81ED-4DB2-BD59-A6C34878D82A}">
                    <a16:rowId xmlns:a16="http://schemas.microsoft.com/office/drawing/2014/main" val="1412023790"/>
                  </a:ext>
                </a:extLst>
              </a:tr>
              <a:tr h="190457">
                <a:tc>
                  <a:txBody>
                    <a:bodyPr/>
                    <a:lstStyle/>
                    <a:p>
                      <a:pPr algn="l" fontAlgn="ctr"/>
                      <a:r>
                        <a:rPr lang="en-US" sz="900" b="0" i="0" u="none" strike="noStrike">
                          <a:solidFill>
                            <a:srgbClr val="000000"/>
                          </a:solidFill>
                          <a:effectLst/>
                          <a:latin typeface="Times New Roman" panose="02020603050405020304" pitchFamily="18" charset="0"/>
                        </a:rPr>
                        <a:t>MC-B</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120mm Mounted Mortar Carrier</a:t>
                      </a:r>
                    </a:p>
                  </a:txBody>
                  <a:tcPr marL="6386" marR="6386" marT="6386" marB="0" anchor="ctr">
                    <a:lnL>
                      <a:noFill/>
                    </a:lnL>
                    <a:lnR>
                      <a:noFill/>
                    </a:lnR>
                    <a:lnT>
                      <a:noFill/>
                    </a:lnT>
                    <a:lnB>
                      <a:noFill/>
                    </a:lnB>
                  </a:tcPr>
                </a:tc>
                <a:extLst>
                  <a:ext uri="{0D108BD9-81ED-4DB2-BD59-A6C34878D82A}">
                    <a16:rowId xmlns:a16="http://schemas.microsoft.com/office/drawing/2014/main" val="2091026856"/>
                  </a:ext>
                </a:extLst>
              </a:tr>
              <a:tr h="190457">
                <a:tc>
                  <a:txBody>
                    <a:bodyPr/>
                    <a:lstStyle/>
                    <a:p>
                      <a:pPr algn="l" fontAlgn="ctr"/>
                      <a:r>
                        <a:rPr lang="en-US" sz="900" b="0" i="0" u="none" strike="noStrike">
                          <a:solidFill>
                            <a:srgbClr val="000000"/>
                          </a:solidFill>
                          <a:effectLst/>
                          <a:latin typeface="Times New Roman" panose="02020603050405020304" pitchFamily="18" charset="0"/>
                        </a:rPr>
                        <a:t>MEV</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Medical Evacuation Vehicle</a:t>
                      </a:r>
                    </a:p>
                  </a:txBody>
                  <a:tcPr marL="6386" marR="6386" marT="6386" marB="0" anchor="ctr">
                    <a:lnL>
                      <a:noFill/>
                    </a:lnL>
                    <a:lnR>
                      <a:noFill/>
                    </a:lnR>
                    <a:lnT>
                      <a:noFill/>
                    </a:lnT>
                    <a:lnB>
                      <a:noFill/>
                    </a:lnB>
                  </a:tcPr>
                </a:tc>
                <a:extLst>
                  <a:ext uri="{0D108BD9-81ED-4DB2-BD59-A6C34878D82A}">
                    <a16:rowId xmlns:a16="http://schemas.microsoft.com/office/drawing/2014/main" val="761530039"/>
                  </a:ext>
                </a:extLst>
              </a:tr>
              <a:tr h="190457">
                <a:tc>
                  <a:txBody>
                    <a:bodyPr/>
                    <a:lstStyle/>
                    <a:p>
                      <a:pPr algn="l" fontAlgn="ctr"/>
                      <a:r>
                        <a:rPr lang="en-US" sz="900" b="0" i="0" u="none" strike="noStrike">
                          <a:solidFill>
                            <a:srgbClr val="000000"/>
                          </a:solidFill>
                          <a:effectLst/>
                          <a:latin typeface="Times New Roman" panose="02020603050405020304" pitchFamily="18" charset="0"/>
                        </a:rPr>
                        <a:t>MGS</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Mobile Gun System</a:t>
                      </a:r>
                    </a:p>
                  </a:txBody>
                  <a:tcPr marL="6386" marR="6386" marT="6386" marB="0" anchor="ctr">
                    <a:lnL>
                      <a:noFill/>
                    </a:lnL>
                    <a:lnR>
                      <a:noFill/>
                    </a:lnR>
                    <a:lnT>
                      <a:noFill/>
                    </a:lnT>
                    <a:lnB>
                      <a:noFill/>
                    </a:lnB>
                  </a:tcPr>
                </a:tc>
                <a:extLst>
                  <a:ext uri="{0D108BD9-81ED-4DB2-BD59-A6C34878D82A}">
                    <a16:rowId xmlns:a16="http://schemas.microsoft.com/office/drawing/2014/main" val="1364062527"/>
                  </a:ext>
                </a:extLst>
              </a:tr>
              <a:tr h="208907">
                <a:tc>
                  <a:txBody>
                    <a:bodyPr/>
                    <a:lstStyle/>
                    <a:p>
                      <a:pPr algn="l" fontAlgn="ctr"/>
                      <a:r>
                        <a:rPr lang="en-US" sz="900" b="0" i="0" u="none" strike="noStrike">
                          <a:solidFill>
                            <a:srgbClr val="000000"/>
                          </a:solidFill>
                          <a:effectLst/>
                          <a:latin typeface="Times New Roman" panose="02020603050405020304" pitchFamily="18" charset="0"/>
                        </a:rPr>
                        <a:t>MOD</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Ministry of Defense</a:t>
                      </a:r>
                    </a:p>
                  </a:txBody>
                  <a:tcPr marL="6386" marR="6386" marT="6386" marB="0" anchor="ctr">
                    <a:lnL>
                      <a:noFill/>
                    </a:lnL>
                    <a:lnR>
                      <a:noFill/>
                    </a:lnR>
                    <a:lnT>
                      <a:noFill/>
                    </a:lnT>
                    <a:lnB>
                      <a:noFill/>
                    </a:lnB>
                  </a:tcPr>
                </a:tc>
                <a:extLst>
                  <a:ext uri="{0D108BD9-81ED-4DB2-BD59-A6C34878D82A}">
                    <a16:rowId xmlns:a16="http://schemas.microsoft.com/office/drawing/2014/main" val="1220171657"/>
                  </a:ext>
                </a:extLst>
              </a:tr>
              <a:tr h="190457">
                <a:tc>
                  <a:txBody>
                    <a:bodyPr/>
                    <a:lstStyle/>
                    <a:p>
                      <a:pPr algn="l" fontAlgn="ctr"/>
                      <a:r>
                        <a:rPr lang="en-US" sz="900" b="0" i="0" u="none" strike="noStrike">
                          <a:solidFill>
                            <a:srgbClr val="000000"/>
                          </a:solidFill>
                          <a:effectLst/>
                          <a:latin typeface="Times New Roman" panose="02020603050405020304" pitchFamily="18" charset="0"/>
                        </a:rPr>
                        <a:t>MRAP</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Mine Resistant Ambush Protected</a:t>
                      </a:r>
                    </a:p>
                  </a:txBody>
                  <a:tcPr marL="6386" marR="6386" marT="6386" marB="0" anchor="ctr">
                    <a:lnL>
                      <a:noFill/>
                    </a:lnL>
                    <a:lnR>
                      <a:noFill/>
                    </a:lnR>
                    <a:lnT>
                      <a:noFill/>
                    </a:lnT>
                    <a:lnB>
                      <a:noFill/>
                    </a:lnB>
                  </a:tcPr>
                </a:tc>
                <a:extLst>
                  <a:ext uri="{0D108BD9-81ED-4DB2-BD59-A6C34878D82A}">
                    <a16:rowId xmlns:a16="http://schemas.microsoft.com/office/drawing/2014/main" val="191992641"/>
                  </a:ext>
                </a:extLst>
              </a:tr>
              <a:tr h="190457">
                <a:tc>
                  <a:txBody>
                    <a:bodyPr/>
                    <a:lstStyle/>
                    <a:p>
                      <a:pPr algn="l" fontAlgn="ctr"/>
                      <a:r>
                        <a:rPr lang="en-US" sz="900" b="0" i="0" u="none" strike="noStrike">
                          <a:solidFill>
                            <a:srgbClr val="000000"/>
                          </a:solidFill>
                          <a:effectLst/>
                          <a:latin typeface="Times New Roman" panose="02020603050405020304" pitchFamily="18" charset="0"/>
                        </a:rPr>
                        <a:t>MRB</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Material Review Board</a:t>
                      </a:r>
                    </a:p>
                  </a:txBody>
                  <a:tcPr marL="6386" marR="6386" marT="6386" marB="0" anchor="ctr">
                    <a:lnL>
                      <a:noFill/>
                    </a:lnL>
                    <a:lnR>
                      <a:noFill/>
                    </a:lnR>
                    <a:lnT>
                      <a:noFill/>
                    </a:lnT>
                    <a:lnB>
                      <a:noFill/>
                    </a:lnB>
                  </a:tcPr>
                </a:tc>
                <a:extLst>
                  <a:ext uri="{0D108BD9-81ED-4DB2-BD59-A6C34878D82A}">
                    <a16:rowId xmlns:a16="http://schemas.microsoft.com/office/drawing/2014/main" val="3535319334"/>
                  </a:ext>
                </a:extLst>
              </a:tr>
              <a:tr h="190457">
                <a:tc>
                  <a:txBody>
                    <a:bodyPr/>
                    <a:lstStyle/>
                    <a:p>
                      <a:pPr algn="l" fontAlgn="ctr"/>
                      <a:r>
                        <a:rPr lang="en-US" sz="900" b="0" i="0" u="none" strike="noStrike">
                          <a:solidFill>
                            <a:srgbClr val="000000"/>
                          </a:solidFill>
                          <a:effectLst/>
                          <a:latin typeface="Times New Roman" panose="02020603050405020304" pitchFamily="18" charset="0"/>
                        </a:rPr>
                        <a:t>MRI</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Machine Readable Information</a:t>
                      </a:r>
                    </a:p>
                  </a:txBody>
                  <a:tcPr marL="6386" marR="6386" marT="6386" marB="0" anchor="ctr">
                    <a:lnL>
                      <a:noFill/>
                    </a:lnL>
                    <a:lnR>
                      <a:noFill/>
                    </a:lnR>
                    <a:lnT>
                      <a:noFill/>
                    </a:lnT>
                    <a:lnB>
                      <a:noFill/>
                    </a:lnB>
                  </a:tcPr>
                </a:tc>
                <a:extLst>
                  <a:ext uri="{0D108BD9-81ED-4DB2-BD59-A6C34878D82A}">
                    <a16:rowId xmlns:a16="http://schemas.microsoft.com/office/drawing/2014/main" val="3071149554"/>
                  </a:ext>
                </a:extLst>
              </a:tr>
              <a:tr h="283955">
                <a:tc>
                  <a:txBody>
                    <a:bodyPr/>
                    <a:lstStyle/>
                    <a:p>
                      <a:pPr algn="l" fontAlgn="ctr"/>
                      <a:r>
                        <a:rPr lang="en-US" sz="900" b="0" i="0" u="none" strike="noStrike">
                          <a:solidFill>
                            <a:srgbClr val="000000"/>
                          </a:solidFill>
                          <a:effectLst/>
                          <a:latin typeface="Times New Roman" panose="02020603050405020304" pitchFamily="18" charset="0"/>
                        </a:rPr>
                        <a:t>NBCRV</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Nuclear Biological Chemical Reconnaissance Vehicle</a:t>
                      </a:r>
                    </a:p>
                  </a:txBody>
                  <a:tcPr marL="6386" marR="6386" marT="6386" marB="0" anchor="ctr">
                    <a:lnL>
                      <a:noFill/>
                    </a:lnL>
                    <a:lnR>
                      <a:noFill/>
                    </a:lnR>
                    <a:lnT>
                      <a:noFill/>
                    </a:lnT>
                    <a:lnB>
                      <a:noFill/>
                    </a:lnB>
                  </a:tcPr>
                </a:tc>
                <a:extLst>
                  <a:ext uri="{0D108BD9-81ED-4DB2-BD59-A6C34878D82A}">
                    <a16:rowId xmlns:a16="http://schemas.microsoft.com/office/drawing/2014/main" val="3852697354"/>
                  </a:ext>
                </a:extLst>
              </a:tr>
              <a:tr h="190457">
                <a:tc>
                  <a:txBody>
                    <a:bodyPr/>
                    <a:lstStyle/>
                    <a:p>
                      <a:pPr algn="l" fontAlgn="ctr"/>
                      <a:r>
                        <a:rPr lang="en-US" sz="900" b="0" i="0" u="none" strike="noStrike">
                          <a:solidFill>
                            <a:srgbClr val="000000"/>
                          </a:solidFill>
                          <a:effectLst/>
                          <a:latin typeface="Times New Roman" panose="02020603050405020304" pitchFamily="18" charset="0"/>
                        </a:rPr>
                        <a:t>NC</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Non-Conformance</a:t>
                      </a:r>
                    </a:p>
                  </a:txBody>
                  <a:tcPr marL="6386" marR="6386" marT="6386" marB="0" anchor="ctr">
                    <a:lnL>
                      <a:noFill/>
                    </a:lnL>
                    <a:lnR>
                      <a:noFill/>
                    </a:lnR>
                    <a:lnT>
                      <a:noFill/>
                    </a:lnT>
                    <a:lnB>
                      <a:noFill/>
                    </a:lnB>
                  </a:tcPr>
                </a:tc>
                <a:extLst>
                  <a:ext uri="{0D108BD9-81ED-4DB2-BD59-A6C34878D82A}">
                    <a16:rowId xmlns:a16="http://schemas.microsoft.com/office/drawing/2014/main" val="3348609160"/>
                  </a:ext>
                </a:extLst>
              </a:tr>
              <a:tr h="190457">
                <a:tc>
                  <a:txBody>
                    <a:bodyPr/>
                    <a:lstStyle/>
                    <a:p>
                      <a:pPr algn="l" fontAlgn="ctr"/>
                      <a:r>
                        <a:rPr lang="en-US" sz="900" b="0" i="0" u="none" strike="noStrike">
                          <a:solidFill>
                            <a:srgbClr val="000000"/>
                          </a:solidFill>
                          <a:effectLst/>
                          <a:latin typeface="Times New Roman" panose="02020603050405020304" pitchFamily="18" charset="0"/>
                        </a:rPr>
                        <a:t>NCG</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No Change Clause</a:t>
                      </a:r>
                    </a:p>
                  </a:txBody>
                  <a:tcPr marL="6386" marR="6386" marT="6386" marB="0" anchor="ctr">
                    <a:lnL>
                      <a:noFill/>
                    </a:lnL>
                    <a:lnR>
                      <a:noFill/>
                    </a:lnR>
                    <a:lnT>
                      <a:noFill/>
                    </a:lnT>
                    <a:lnB>
                      <a:noFill/>
                    </a:lnB>
                  </a:tcPr>
                </a:tc>
                <a:extLst>
                  <a:ext uri="{0D108BD9-81ED-4DB2-BD59-A6C34878D82A}">
                    <a16:rowId xmlns:a16="http://schemas.microsoft.com/office/drawing/2014/main" val="2621423338"/>
                  </a:ext>
                </a:extLst>
              </a:tr>
              <a:tr h="190457">
                <a:tc>
                  <a:txBody>
                    <a:bodyPr/>
                    <a:lstStyle/>
                    <a:p>
                      <a:pPr algn="l" fontAlgn="ctr"/>
                      <a:r>
                        <a:rPr lang="en-US" sz="900" b="0" i="0" u="none" strike="noStrike">
                          <a:solidFill>
                            <a:srgbClr val="000000"/>
                          </a:solidFill>
                          <a:effectLst/>
                          <a:latin typeface="Times New Roman" panose="02020603050405020304" pitchFamily="18" charset="0"/>
                        </a:rPr>
                        <a:t>OCM</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Original Component Manufacturer</a:t>
                      </a:r>
                    </a:p>
                  </a:txBody>
                  <a:tcPr marL="6386" marR="6386" marT="6386" marB="0" anchor="ctr">
                    <a:lnL>
                      <a:noFill/>
                    </a:lnL>
                    <a:lnR>
                      <a:noFill/>
                    </a:lnR>
                    <a:lnT>
                      <a:noFill/>
                    </a:lnT>
                    <a:lnB>
                      <a:noFill/>
                    </a:lnB>
                  </a:tcPr>
                </a:tc>
                <a:extLst>
                  <a:ext uri="{0D108BD9-81ED-4DB2-BD59-A6C34878D82A}">
                    <a16:rowId xmlns:a16="http://schemas.microsoft.com/office/drawing/2014/main" val="1072465676"/>
                  </a:ext>
                </a:extLst>
              </a:tr>
              <a:tr h="190457">
                <a:tc>
                  <a:txBody>
                    <a:bodyPr/>
                    <a:lstStyle/>
                    <a:p>
                      <a:pPr algn="l" fontAlgn="ctr"/>
                      <a:r>
                        <a:rPr lang="en-US" sz="900" b="0" i="0" u="none" strike="noStrike">
                          <a:solidFill>
                            <a:srgbClr val="000000"/>
                          </a:solidFill>
                          <a:effectLst/>
                          <a:latin typeface="Times New Roman" panose="02020603050405020304" pitchFamily="18" charset="0"/>
                        </a:rPr>
                        <a:t>OD</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Ordering Data</a:t>
                      </a:r>
                    </a:p>
                  </a:txBody>
                  <a:tcPr marL="6386" marR="6386" marT="6386" marB="0" anchor="ctr">
                    <a:lnL>
                      <a:noFill/>
                    </a:lnL>
                    <a:lnR>
                      <a:noFill/>
                    </a:lnR>
                    <a:lnT>
                      <a:noFill/>
                    </a:lnT>
                    <a:lnB>
                      <a:noFill/>
                    </a:lnB>
                  </a:tcPr>
                </a:tc>
                <a:extLst>
                  <a:ext uri="{0D108BD9-81ED-4DB2-BD59-A6C34878D82A}">
                    <a16:rowId xmlns:a16="http://schemas.microsoft.com/office/drawing/2014/main" val="90656461"/>
                  </a:ext>
                </a:extLst>
              </a:tr>
              <a:tr h="190457">
                <a:tc>
                  <a:txBody>
                    <a:bodyPr/>
                    <a:lstStyle/>
                    <a:p>
                      <a:pPr algn="l" fontAlgn="ctr"/>
                      <a:r>
                        <a:rPr lang="en-US" sz="900" b="0" i="0" u="none" strike="noStrike">
                          <a:solidFill>
                            <a:srgbClr val="000000"/>
                          </a:solidFill>
                          <a:effectLst/>
                          <a:latin typeface="Times New Roman" panose="02020603050405020304" pitchFamily="18" charset="0"/>
                        </a:rPr>
                        <a:t>OEM</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Original Equipment Manufacturer</a:t>
                      </a:r>
                    </a:p>
                  </a:txBody>
                  <a:tcPr marL="6386" marR="6386" marT="6386" marB="0" anchor="ctr">
                    <a:lnL>
                      <a:noFill/>
                    </a:lnL>
                    <a:lnR>
                      <a:noFill/>
                    </a:lnR>
                    <a:lnT>
                      <a:noFill/>
                    </a:lnT>
                    <a:lnB>
                      <a:noFill/>
                    </a:lnB>
                  </a:tcPr>
                </a:tc>
                <a:extLst>
                  <a:ext uri="{0D108BD9-81ED-4DB2-BD59-A6C34878D82A}">
                    <a16:rowId xmlns:a16="http://schemas.microsoft.com/office/drawing/2014/main" val="3441098510"/>
                  </a:ext>
                </a:extLst>
              </a:tr>
              <a:tr h="190457">
                <a:tc>
                  <a:txBody>
                    <a:bodyPr/>
                    <a:lstStyle/>
                    <a:p>
                      <a:pPr algn="l" fontAlgn="ctr"/>
                      <a:r>
                        <a:rPr lang="en-US" sz="900" b="0" i="0" u="none" strike="noStrike">
                          <a:solidFill>
                            <a:srgbClr val="000000"/>
                          </a:solidFill>
                          <a:effectLst/>
                          <a:latin typeface="Times New Roman" panose="02020603050405020304" pitchFamily="18" charset="0"/>
                        </a:rPr>
                        <a:t>QAP</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Quality Assurance Provisions</a:t>
                      </a:r>
                    </a:p>
                  </a:txBody>
                  <a:tcPr marL="6386" marR="6386" marT="6386" marB="0" anchor="ctr">
                    <a:lnL>
                      <a:noFill/>
                    </a:lnL>
                    <a:lnR>
                      <a:noFill/>
                    </a:lnR>
                    <a:lnT>
                      <a:noFill/>
                    </a:lnT>
                    <a:lnB>
                      <a:noFill/>
                    </a:lnB>
                  </a:tcPr>
                </a:tc>
                <a:extLst>
                  <a:ext uri="{0D108BD9-81ED-4DB2-BD59-A6C34878D82A}">
                    <a16:rowId xmlns:a16="http://schemas.microsoft.com/office/drawing/2014/main" val="2889219630"/>
                  </a:ext>
                </a:extLst>
              </a:tr>
              <a:tr h="190457">
                <a:tc>
                  <a:txBody>
                    <a:bodyPr/>
                    <a:lstStyle/>
                    <a:p>
                      <a:pPr algn="l" fontAlgn="ctr"/>
                      <a:r>
                        <a:rPr lang="en-US" sz="900" b="0" i="0" u="none" strike="noStrike">
                          <a:solidFill>
                            <a:srgbClr val="000000"/>
                          </a:solidFill>
                          <a:effectLst/>
                          <a:latin typeface="Times New Roman" panose="02020603050405020304" pitchFamily="18" charset="0"/>
                        </a:rPr>
                        <a:t>QAR</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Quality Assurance Requirements</a:t>
                      </a:r>
                    </a:p>
                  </a:txBody>
                  <a:tcPr marL="6386" marR="6386" marT="6386" marB="0" anchor="ctr">
                    <a:lnL>
                      <a:noFill/>
                    </a:lnL>
                    <a:lnR>
                      <a:noFill/>
                    </a:lnR>
                    <a:lnT>
                      <a:noFill/>
                    </a:lnT>
                    <a:lnB>
                      <a:noFill/>
                    </a:lnB>
                  </a:tcPr>
                </a:tc>
                <a:extLst>
                  <a:ext uri="{0D108BD9-81ED-4DB2-BD59-A6C34878D82A}">
                    <a16:rowId xmlns:a16="http://schemas.microsoft.com/office/drawing/2014/main" val="4222143746"/>
                  </a:ext>
                </a:extLst>
              </a:tr>
              <a:tr h="190457">
                <a:tc>
                  <a:txBody>
                    <a:bodyPr/>
                    <a:lstStyle/>
                    <a:p>
                      <a:pPr algn="l" fontAlgn="ctr"/>
                      <a:r>
                        <a:rPr lang="en-US" sz="900" b="0" i="0" u="none" strike="noStrike">
                          <a:solidFill>
                            <a:srgbClr val="000000"/>
                          </a:solidFill>
                          <a:effectLst/>
                          <a:latin typeface="Times New Roman" panose="02020603050405020304" pitchFamily="18" charset="0"/>
                        </a:rPr>
                        <a:t>QE&amp;T</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Quality Engineering &amp; Test</a:t>
                      </a:r>
                    </a:p>
                  </a:txBody>
                  <a:tcPr marL="6386" marR="6386" marT="6386" marB="0" anchor="ctr">
                    <a:lnL>
                      <a:noFill/>
                    </a:lnL>
                    <a:lnR>
                      <a:noFill/>
                    </a:lnR>
                    <a:lnT>
                      <a:noFill/>
                    </a:lnT>
                    <a:lnB>
                      <a:noFill/>
                    </a:lnB>
                  </a:tcPr>
                </a:tc>
                <a:extLst>
                  <a:ext uri="{0D108BD9-81ED-4DB2-BD59-A6C34878D82A}">
                    <a16:rowId xmlns:a16="http://schemas.microsoft.com/office/drawing/2014/main" val="2788897101"/>
                  </a:ext>
                </a:extLst>
              </a:tr>
              <a:tr h="190457">
                <a:tc>
                  <a:txBody>
                    <a:bodyPr/>
                    <a:lstStyle/>
                    <a:p>
                      <a:pPr algn="l" fontAlgn="ctr"/>
                      <a:r>
                        <a:rPr lang="en-US" sz="900" b="0" i="0" u="none" strike="noStrike">
                          <a:solidFill>
                            <a:srgbClr val="000000"/>
                          </a:solidFill>
                          <a:effectLst/>
                          <a:latin typeface="Times New Roman" panose="02020603050405020304" pitchFamily="18" charset="0"/>
                        </a:rPr>
                        <a:t>QPL</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Qualified Parts List</a:t>
                      </a:r>
                    </a:p>
                  </a:txBody>
                  <a:tcPr marL="6386" marR="6386" marT="6386" marB="0" anchor="ctr">
                    <a:lnL>
                      <a:noFill/>
                    </a:lnL>
                    <a:lnR>
                      <a:noFill/>
                    </a:lnR>
                    <a:lnT>
                      <a:noFill/>
                    </a:lnT>
                    <a:lnB>
                      <a:noFill/>
                    </a:lnB>
                  </a:tcPr>
                </a:tc>
                <a:extLst>
                  <a:ext uri="{0D108BD9-81ED-4DB2-BD59-A6C34878D82A}">
                    <a16:rowId xmlns:a16="http://schemas.microsoft.com/office/drawing/2014/main" val="2739673724"/>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072471658"/>
              </p:ext>
            </p:extLst>
          </p:nvPr>
        </p:nvGraphicFramePr>
        <p:xfrm>
          <a:off x="7999615" y="-234175"/>
          <a:ext cx="2567159" cy="4414894"/>
        </p:xfrm>
        <a:graphic>
          <a:graphicData uri="http://schemas.openxmlformats.org/drawingml/2006/table">
            <a:tbl>
              <a:tblPr/>
              <a:tblGrid>
                <a:gridCol w="397728">
                  <a:extLst>
                    <a:ext uri="{9D8B030D-6E8A-4147-A177-3AD203B41FA5}">
                      <a16:colId xmlns:a16="http://schemas.microsoft.com/office/drawing/2014/main" val="63958594"/>
                    </a:ext>
                  </a:extLst>
                </a:gridCol>
                <a:gridCol w="2169431">
                  <a:extLst>
                    <a:ext uri="{9D8B030D-6E8A-4147-A177-3AD203B41FA5}">
                      <a16:colId xmlns:a16="http://schemas.microsoft.com/office/drawing/2014/main" val="1045945729"/>
                    </a:ext>
                  </a:extLst>
                </a:gridCol>
              </a:tblGrid>
              <a:tr h="200677">
                <a:tc>
                  <a:txBody>
                    <a:bodyPr/>
                    <a:lstStyle/>
                    <a:p>
                      <a:pPr algn="l" fontAlgn="ctr"/>
                      <a:endParaRPr lang="en-US" sz="900" b="0" i="0" u="none" strike="noStrike" dirty="0">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2829343670"/>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dirty="0">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2032120909"/>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1629379457"/>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3544942442"/>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3760649375"/>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3264922442"/>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3241124334"/>
                  </a:ext>
                </a:extLst>
              </a:tr>
              <a:tr h="200677">
                <a:tc>
                  <a:txBody>
                    <a:bodyPr/>
                    <a:lstStyle/>
                    <a:p>
                      <a:pPr algn="l" fontAlgn="ctr"/>
                      <a:endParaRPr lang="en-US" sz="900" b="0" i="0" u="none" strike="noStrike">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tc>
                  <a:txBody>
                    <a:bodyPr/>
                    <a:lstStyle/>
                    <a:p>
                      <a:pPr algn="l" fontAlgn="ctr"/>
                      <a:endParaRPr lang="en-US" sz="900" b="0" i="0" u="none" strike="noStrike" dirty="0">
                        <a:solidFill>
                          <a:srgbClr val="000000"/>
                        </a:solidFill>
                        <a:effectLst/>
                        <a:latin typeface="Times New Roman" panose="02020603050405020304" pitchFamily="18" charset="0"/>
                      </a:endParaRPr>
                    </a:p>
                  </a:txBody>
                  <a:tcPr marL="6386" marR="6386" marT="6386" marB="0" anchor="ctr">
                    <a:lnL>
                      <a:noFill/>
                    </a:lnL>
                    <a:lnR>
                      <a:noFill/>
                    </a:lnR>
                    <a:lnT>
                      <a:noFill/>
                    </a:lnT>
                    <a:lnB>
                      <a:noFill/>
                    </a:lnB>
                  </a:tcPr>
                </a:tc>
                <a:extLst>
                  <a:ext uri="{0D108BD9-81ED-4DB2-BD59-A6C34878D82A}">
                    <a16:rowId xmlns:a16="http://schemas.microsoft.com/office/drawing/2014/main" val="3276373553"/>
                  </a:ext>
                </a:extLst>
              </a:tr>
              <a:tr h="200677">
                <a:tc>
                  <a:txBody>
                    <a:bodyPr/>
                    <a:lstStyle/>
                    <a:p>
                      <a:pPr algn="l" fontAlgn="ctr"/>
                      <a:r>
                        <a:rPr lang="en-US" sz="900" b="0" i="0" u="none" strike="noStrike">
                          <a:solidFill>
                            <a:srgbClr val="000000"/>
                          </a:solidFill>
                          <a:effectLst/>
                          <a:latin typeface="Times New Roman" panose="02020603050405020304" pitchFamily="18" charset="0"/>
                        </a:rPr>
                        <a:t>PO</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Purchase Order</a:t>
                      </a:r>
                    </a:p>
                  </a:txBody>
                  <a:tcPr marL="6386" marR="6386" marT="6386" marB="0" anchor="ctr">
                    <a:lnL>
                      <a:noFill/>
                    </a:lnL>
                    <a:lnR>
                      <a:noFill/>
                    </a:lnR>
                    <a:lnT>
                      <a:noFill/>
                    </a:lnT>
                    <a:lnB>
                      <a:noFill/>
                    </a:lnB>
                  </a:tcPr>
                </a:tc>
                <a:extLst>
                  <a:ext uri="{0D108BD9-81ED-4DB2-BD59-A6C34878D82A}">
                    <a16:rowId xmlns:a16="http://schemas.microsoft.com/office/drawing/2014/main" val="3719428755"/>
                  </a:ext>
                </a:extLst>
              </a:tr>
              <a:tr h="200677">
                <a:tc>
                  <a:txBody>
                    <a:bodyPr/>
                    <a:lstStyle/>
                    <a:p>
                      <a:pPr algn="l" fontAlgn="ctr"/>
                      <a:r>
                        <a:rPr lang="en-US" sz="900" b="0" i="0" u="none" strike="noStrike">
                          <a:solidFill>
                            <a:srgbClr val="000000"/>
                          </a:solidFill>
                          <a:effectLst/>
                          <a:latin typeface="Times New Roman" panose="02020603050405020304" pitchFamily="18" charset="0"/>
                        </a:rPr>
                        <a:t>RCCA</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Root Cause and Corrective Action</a:t>
                      </a:r>
                    </a:p>
                  </a:txBody>
                  <a:tcPr marL="6386" marR="6386" marT="6386" marB="0" anchor="ctr">
                    <a:lnL>
                      <a:noFill/>
                    </a:lnL>
                    <a:lnR>
                      <a:noFill/>
                    </a:lnR>
                    <a:lnT>
                      <a:noFill/>
                    </a:lnT>
                    <a:lnB>
                      <a:noFill/>
                    </a:lnB>
                  </a:tcPr>
                </a:tc>
                <a:extLst>
                  <a:ext uri="{0D108BD9-81ED-4DB2-BD59-A6C34878D82A}">
                    <a16:rowId xmlns:a16="http://schemas.microsoft.com/office/drawing/2014/main" val="1284389578"/>
                  </a:ext>
                </a:extLst>
              </a:tr>
              <a:tr h="200677">
                <a:tc>
                  <a:txBody>
                    <a:bodyPr/>
                    <a:lstStyle/>
                    <a:p>
                      <a:pPr algn="l" fontAlgn="ctr"/>
                      <a:r>
                        <a:rPr lang="en-US" sz="900" b="0" i="0" u="none" strike="noStrike">
                          <a:solidFill>
                            <a:srgbClr val="000000"/>
                          </a:solidFill>
                          <a:effectLst/>
                          <a:latin typeface="Times New Roman" panose="02020603050405020304" pitchFamily="18" charset="0"/>
                        </a:rPr>
                        <a:t>RV</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Reconnaissance Vehicle</a:t>
                      </a:r>
                    </a:p>
                  </a:txBody>
                  <a:tcPr marL="6386" marR="6386" marT="6386" marB="0" anchor="ctr">
                    <a:lnL>
                      <a:noFill/>
                    </a:lnL>
                    <a:lnR>
                      <a:noFill/>
                    </a:lnR>
                    <a:lnT>
                      <a:noFill/>
                    </a:lnT>
                    <a:lnB>
                      <a:noFill/>
                    </a:lnB>
                  </a:tcPr>
                </a:tc>
                <a:extLst>
                  <a:ext uri="{0D108BD9-81ED-4DB2-BD59-A6C34878D82A}">
                    <a16:rowId xmlns:a16="http://schemas.microsoft.com/office/drawing/2014/main" val="2949070616"/>
                  </a:ext>
                </a:extLst>
              </a:tr>
              <a:tr h="200677">
                <a:tc>
                  <a:txBody>
                    <a:bodyPr/>
                    <a:lstStyle/>
                    <a:p>
                      <a:pPr algn="l" fontAlgn="ctr"/>
                      <a:r>
                        <a:rPr lang="en-US" sz="900" b="0" i="0" u="none" strike="noStrike">
                          <a:solidFill>
                            <a:srgbClr val="000000"/>
                          </a:solidFill>
                          <a:effectLst/>
                          <a:latin typeface="Times New Roman" panose="02020603050405020304" pitchFamily="18" charset="0"/>
                        </a:rPr>
                        <a:t>RTS</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Return To Supplier</a:t>
                      </a:r>
                    </a:p>
                  </a:txBody>
                  <a:tcPr marL="6386" marR="6386" marT="6386" marB="0" anchor="ctr">
                    <a:lnL>
                      <a:noFill/>
                    </a:lnL>
                    <a:lnR>
                      <a:noFill/>
                    </a:lnR>
                    <a:lnT>
                      <a:noFill/>
                    </a:lnT>
                    <a:lnB>
                      <a:noFill/>
                    </a:lnB>
                  </a:tcPr>
                </a:tc>
                <a:extLst>
                  <a:ext uri="{0D108BD9-81ED-4DB2-BD59-A6C34878D82A}">
                    <a16:rowId xmlns:a16="http://schemas.microsoft.com/office/drawing/2014/main" val="3006699709"/>
                  </a:ext>
                </a:extLst>
              </a:tr>
              <a:tr h="200677">
                <a:tc>
                  <a:txBody>
                    <a:bodyPr/>
                    <a:lstStyle/>
                    <a:p>
                      <a:pPr algn="l" fontAlgn="ctr"/>
                      <a:r>
                        <a:rPr lang="en-US" sz="900" b="0" i="0" u="none" strike="noStrike">
                          <a:solidFill>
                            <a:srgbClr val="000000"/>
                          </a:solidFill>
                          <a:effectLst/>
                          <a:latin typeface="Times New Roman" panose="02020603050405020304" pitchFamily="18" charset="0"/>
                        </a:rPr>
                        <a:t>SCR</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Sterling Heights (U.S.) Change Request</a:t>
                      </a:r>
                    </a:p>
                  </a:txBody>
                  <a:tcPr marL="6386" marR="6386" marT="6386" marB="0" anchor="ctr">
                    <a:lnL>
                      <a:noFill/>
                    </a:lnL>
                    <a:lnR>
                      <a:noFill/>
                    </a:lnR>
                    <a:lnT>
                      <a:noFill/>
                    </a:lnT>
                    <a:lnB>
                      <a:noFill/>
                    </a:lnB>
                  </a:tcPr>
                </a:tc>
                <a:extLst>
                  <a:ext uri="{0D108BD9-81ED-4DB2-BD59-A6C34878D82A}">
                    <a16:rowId xmlns:a16="http://schemas.microsoft.com/office/drawing/2014/main" val="2229455092"/>
                  </a:ext>
                </a:extLst>
              </a:tr>
              <a:tr h="200677">
                <a:tc>
                  <a:txBody>
                    <a:bodyPr/>
                    <a:lstStyle/>
                    <a:p>
                      <a:pPr algn="l" fontAlgn="ctr"/>
                      <a:r>
                        <a:rPr lang="en-US" sz="900" b="0" i="0" u="none" strike="noStrike">
                          <a:solidFill>
                            <a:srgbClr val="000000"/>
                          </a:solidFill>
                          <a:effectLst/>
                          <a:latin typeface="Times New Roman" panose="02020603050405020304" pitchFamily="18" charset="0"/>
                        </a:rPr>
                        <a:t>SEP</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System Enhancement Package</a:t>
                      </a:r>
                    </a:p>
                  </a:txBody>
                  <a:tcPr marL="6386" marR="6386" marT="6386" marB="0" anchor="ctr">
                    <a:lnL>
                      <a:noFill/>
                    </a:lnL>
                    <a:lnR>
                      <a:noFill/>
                    </a:lnR>
                    <a:lnT>
                      <a:noFill/>
                    </a:lnT>
                    <a:lnB>
                      <a:noFill/>
                    </a:lnB>
                  </a:tcPr>
                </a:tc>
                <a:extLst>
                  <a:ext uri="{0D108BD9-81ED-4DB2-BD59-A6C34878D82A}">
                    <a16:rowId xmlns:a16="http://schemas.microsoft.com/office/drawing/2014/main" val="3982685871"/>
                  </a:ext>
                </a:extLst>
              </a:tr>
              <a:tr h="200677">
                <a:tc>
                  <a:txBody>
                    <a:bodyPr/>
                    <a:lstStyle/>
                    <a:p>
                      <a:pPr algn="l" fontAlgn="ctr"/>
                      <a:r>
                        <a:rPr lang="en-US" sz="900" b="0" i="0" u="none" strike="noStrike">
                          <a:solidFill>
                            <a:srgbClr val="000000"/>
                          </a:solidFill>
                          <a:effectLst/>
                          <a:latin typeface="Times New Roman" panose="02020603050405020304" pitchFamily="18" charset="0"/>
                        </a:rPr>
                        <a:t>SPC</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Statistical Process Control</a:t>
                      </a:r>
                    </a:p>
                  </a:txBody>
                  <a:tcPr marL="6386" marR="6386" marT="6386" marB="0" anchor="ctr">
                    <a:lnL>
                      <a:noFill/>
                    </a:lnL>
                    <a:lnR>
                      <a:noFill/>
                    </a:lnR>
                    <a:lnT>
                      <a:noFill/>
                    </a:lnT>
                    <a:lnB>
                      <a:noFill/>
                    </a:lnB>
                  </a:tcPr>
                </a:tc>
                <a:extLst>
                  <a:ext uri="{0D108BD9-81ED-4DB2-BD59-A6C34878D82A}">
                    <a16:rowId xmlns:a16="http://schemas.microsoft.com/office/drawing/2014/main" val="3094765482"/>
                  </a:ext>
                </a:extLst>
              </a:tr>
              <a:tr h="200677">
                <a:tc>
                  <a:txBody>
                    <a:bodyPr/>
                    <a:lstStyle/>
                    <a:p>
                      <a:pPr algn="l" fontAlgn="ctr"/>
                      <a:r>
                        <a:rPr lang="en-US" sz="900" b="0" i="0" u="none" strike="noStrike">
                          <a:solidFill>
                            <a:srgbClr val="000000"/>
                          </a:solidFill>
                          <a:effectLst/>
                          <a:latin typeface="Times New Roman" panose="02020603050405020304" pitchFamily="18" charset="0"/>
                        </a:rPr>
                        <a:t>SPN</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Service Problem Notice</a:t>
                      </a:r>
                    </a:p>
                  </a:txBody>
                  <a:tcPr marL="6386" marR="6386" marT="6386" marB="0" anchor="ctr">
                    <a:lnL>
                      <a:noFill/>
                    </a:lnL>
                    <a:lnR>
                      <a:noFill/>
                    </a:lnR>
                    <a:lnT>
                      <a:noFill/>
                    </a:lnT>
                    <a:lnB>
                      <a:noFill/>
                    </a:lnB>
                  </a:tcPr>
                </a:tc>
                <a:extLst>
                  <a:ext uri="{0D108BD9-81ED-4DB2-BD59-A6C34878D82A}">
                    <a16:rowId xmlns:a16="http://schemas.microsoft.com/office/drawing/2014/main" val="2955554565"/>
                  </a:ext>
                </a:extLst>
              </a:tr>
              <a:tr h="200677">
                <a:tc>
                  <a:txBody>
                    <a:bodyPr/>
                    <a:lstStyle/>
                    <a:p>
                      <a:pPr algn="l" fontAlgn="ctr"/>
                      <a:r>
                        <a:rPr lang="en-US" sz="900" b="0" i="0" u="none" strike="noStrike">
                          <a:solidFill>
                            <a:srgbClr val="000000"/>
                          </a:solidFill>
                          <a:effectLst/>
                          <a:latin typeface="Times New Roman" panose="02020603050405020304" pitchFamily="18" charset="0"/>
                        </a:rPr>
                        <a:t>SPT</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Ship Prior to Test</a:t>
                      </a:r>
                    </a:p>
                  </a:txBody>
                  <a:tcPr marL="6386" marR="6386" marT="6386" marB="0" anchor="ctr">
                    <a:lnL>
                      <a:noFill/>
                    </a:lnL>
                    <a:lnR>
                      <a:noFill/>
                    </a:lnR>
                    <a:lnT>
                      <a:noFill/>
                    </a:lnT>
                    <a:lnB>
                      <a:noFill/>
                    </a:lnB>
                  </a:tcPr>
                </a:tc>
                <a:extLst>
                  <a:ext uri="{0D108BD9-81ED-4DB2-BD59-A6C34878D82A}">
                    <a16:rowId xmlns:a16="http://schemas.microsoft.com/office/drawing/2014/main" val="131583490"/>
                  </a:ext>
                </a:extLst>
              </a:tr>
              <a:tr h="200677">
                <a:tc>
                  <a:txBody>
                    <a:bodyPr/>
                    <a:lstStyle/>
                    <a:p>
                      <a:pPr algn="l" fontAlgn="ctr"/>
                      <a:r>
                        <a:rPr lang="en-US" sz="900" b="0" i="0" u="none" strike="noStrike">
                          <a:solidFill>
                            <a:srgbClr val="000000"/>
                          </a:solidFill>
                          <a:effectLst/>
                          <a:latin typeface="Times New Roman" panose="02020603050405020304" pitchFamily="18" charset="0"/>
                        </a:rPr>
                        <a:t>SQAP</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Supplemental Quality Assurance Provisions</a:t>
                      </a:r>
                    </a:p>
                  </a:txBody>
                  <a:tcPr marL="6386" marR="6386" marT="6386" marB="0" anchor="ctr">
                    <a:lnL>
                      <a:noFill/>
                    </a:lnL>
                    <a:lnR>
                      <a:noFill/>
                    </a:lnR>
                    <a:lnT>
                      <a:noFill/>
                    </a:lnT>
                    <a:lnB>
                      <a:noFill/>
                    </a:lnB>
                  </a:tcPr>
                </a:tc>
                <a:extLst>
                  <a:ext uri="{0D108BD9-81ED-4DB2-BD59-A6C34878D82A}">
                    <a16:rowId xmlns:a16="http://schemas.microsoft.com/office/drawing/2014/main" val="611626748"/>
                  </a:ext>
                </a:extLst>
              </a:tr>
              <a:tr h="200677">
                <a:tc>
                  <a:txBody>
                    <a:bodyPr/>
                    <a:lstStyle/>
                    <a:p>
                      <a:pPr algn="l" fontAlgn="ctr"/>
                      <a:r>
                        <a:rPr lang="en-US" sz="900" b="0" i="0" u="none" strike="noStrike">
                          <a:solidFill>
                            <a:srgbClr val="000000"/>
                          </a:solidFill>
                          <a:effectLst/>
                          <a:latin typeface="Times New Roman" panose="02020603050405020304" pitchFamily="18" charset="0"/>
                        </a:rPr>
                        <a:t>SQMR</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Supplier Quality Material Report</a:t>
                      </a:r>
                    </a:p>
                  </a:txBody>
                  <a:tcPr marL="6386" marR="6386" marT="6386" marB="0" anchor="ctr">
                    <a:lnL>
                      <a:noFill/>
                    </a:lnL>
                    <a:lnR>
                      <a:noFill/>
                    </a:lnR>
                    <a:lnT>
                      <a:noFill/>
                    </a:lnT>
                    <a:lnB>
                      <a:noFill/>
                    </a:lnB>
                  </a:tcPr>
                </a:tc>
                <a:extLst>
                  <a:ext uri="{0D108BD9-81ED-4DB2-BD59-A6C34878D82A}">
                    <a16:rowId xmlns:a16="http://schemas.microsoft.com/office/drawing/2014/main" val="260783528"/>
                  </a:ext>
                </a:extLst>
              </a:tr>
              <a:tr h="200677">
                <a:tc>
                  <a:txBody>
                    <a:bodyPr/>
                    <a:lstStyle/>
                    <a:p>
                      <a:pPr algn="l" fontAlgn="ctr"/>
                      <a:r>
                        <a:rPr lang="en-US" sz="900" b="0" i="0" u="none" strike="noStrike">
                          <a:solidFill>
                            <a:srgbClr val="000000"/>
                          </a:solidFill>
                          <a:effectLst/>
                          <a:latin typeface="Times New Roman" panose="02020603050405020304" pitchFamily="18" charset="0"/>
                        </a:rPr>
                        <a:t>TRA</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Temporary Release Authorization</a:t>
                      </a:r>
                    </a:p>
                  </a:txBody>
                  <a:tcPr marL="6386" marR="6386" marT="6386" marB="0" anchor="ctr">
                    <a:lnL>
                      <a:noFill/>
                    </a:lnL>
                    <a:lnR>
                      <a:noFill/>
                    </a:lnR>
                    <a:lnT>
                      <a:noFill/>
                    </a:lnT>
                    <a:lnB>
                      <a:noFill/>
                    </a:lnB>
                  </a:tcPr>
                </a:tc>
                <a:extLst>
                  <a:ext uri="{0D108BD9-81ED-4DB2-BD59-A6C34878D82A}">
                    <a16:rowId xmlns:a16="http://schemas.microsoft.com/office/drawing/2014/main" val="3924602775"/>
                  </a:ext>
                </a:extLst>
              </a:tr>
              <a:tr h="200677">
                <a:tc>
                  <a:txBody>
                    <a:bodyPr/>
                    <a:lstStyle/>
                    <a:p>
                      <a:pPr algn="l" fontAlgn="ctr"/>
                      <a:r>
                        <a:rPr lang="en-US" sz="900" b="0" i="0" u="none" strike="noStrike">
                          <a:solidFill>
                            <a:srgbClr val="000000"/>
                          </a:solidFill>
                          <a:effectLst/>
                          <a:latin typeface="Times New Roman" panose="02020603050405020304" pitchFamily="18" charset="0"/>
                        </a:rPr>
                        <a:t>UAI</a:t>
                      </a:r>
                    </a:p>
                  </a:txBody>
                  <a:tcPr marL="6386" marR="6386" marT="6386" marB="0" anchor="ctr">
                    <a:lnL>
                      <a:noFill/>
                    </a:lnL>
                    <a:lnR>
                      <a:noFill/>
                    </a:lnR>
                    <a:lnT>
                      <a:noFill/>
                    </a:lnT>
                    <a:lnB>
                      <a:noFill/>
                    </a:lnB>
                  </a:tcPr>
                </a:tc>
                <a:tc>
                  <a:txBody>
                    <a:bodyPr/>
                    <a:lstStyle/>
                    <a:p>
                      <a:pPr algn="l" fontAlgn="ctr"/>
                      <a:r>
                        <a:rPr lang="en-US" sz="900" b="0" i="0" u="none" strike="noStrike">
                          <a:solidFill>
                            <a:srgbClr val="000000"/>
                          </a:solidFill>
                          <a:effectLst/>
                          <a:latin typeface="Times New Roman" panose="02020603050405020304" pitchFamily="18" charset="0"/>
                        </a:rPr>
                        <a:t>Use As Is</a:t>
                      </a:r>
                    </a:p>
                  </a:txBody>
                  <a:tcPr marL="6386" marR="6386" marT="6386" marB="0" anchor="ctr">
                    <a:lnL>
                      <a:noFill/>
                    </a:lnL>
                    <a:lnR>
                      <a:noFill/>
                    </a:lnR>
                    <a:lnT>
                      <a:noFill/>
                    </a:lnT>
                    <a:lnB>
                      <a:noFill/>
                    </a:lnB>
                  </a:tcPr>
                </a:tc>
                <a:extLst>
                  <a:ext uri="{0D108BD9-81ED-4DB2-BD59-A6C34878D82A}">
                    <a16:rowId xmlns:a16="http://schemas.microsoft.com/office/drawing/2014/main" val="2998558596"/>
                  </a:ext>
                </a:extLst>
              </a:tr>
              <a:tr h="200677">
                <a:tc>
                  <a:txBody>
                    <a:bodyPr/>
                    <a:lstStyle/>
                    <a:p>
                      <a:pPr algn="l" fontAlgn="ctr"/>
                      <a:r>
                        <a:rPr lang="en-US" sz="900" b="0" i="0" u="none" strike="noStrike">
                          <a:solidFill>
                            <a:srgbClr val="000000"/>
                          </a:solidFill>
                          <a:effectLst/>
                          <a:latin typeface="Times New Roman" panose="02020603050405020304" pitchFamily="18" charset="0"/>
                        </a:rPr>
                        <a:t>UII</a:t>
                      </a:r>
                    </a:p>
                  </a:txBody>
                  <a:tcPr marL="6386" marR="6386" marT="6386" marB="0" anchor="ctr">
                    <a:lnL>
                      <a:noFill/>
                    </a:lnL>
                    <a:lnR>
                      <a:noFill/>
                    </a:lnR>
                    <a:lnT>
                      <a:noFill/>
                    </a:lnT>
                    <a:lnB>
                      <a:noFill/>
                    </a:lnB>
                  </a:tcPr>
                </a:tc>
                <a:tc>
                  <a:txBody>
                    <a:bodyPr/>
                    <a:lstStyle/>
                    <a:p>
                      <a:pPr algn="l" fontAlgn="ctr"/>
                      <a:r>
                        <a:rPr lang="en-US" sz="900" b="0" i="0" u="none" strike="noStrike" dirty="0">
                          <a:solidFill>
                            <a:srgbClr val="000000"/>
                          </a:solidFill>
                          <a:effectLst/>
                          <a:latin typeface="Times New Roman" panose="02020603050405020304" pitchFamily="18" charset="0"/>
                        </a:rPr>
                        <a:t>Unique Item Identifier</a:t>
                      </a:r>
                    </a:p>
                  </a:txBody>
                  <a:tcPr marL="6386" marR="6386" marT="6386" marB="0" anchor="ctr">
                    <a:lnL>
                      <a:noFill/>
                    </a:lnL>
                    <a:lnR>
                      <a:noFill/>
                    </a:lnR>
                    <a:lnT>
                      <a:noFill/>
                    </a:lnT>
                    <a:lnB>
                      <a:noFill/>
                    </a:lnB>
                  </a:tcPr>
                </a:tc>
                <a:extLst>
                  <a:ext uri="{0D108BD9-81ED-4DB2-BD59-A6C34878D82A}">
                    <a16:rowId xmlns:a16="http://schemas.microsoft.com/office/drawing/2014/main" val="638978883"/>
                  </a:ext>
                </a:extLst>
              </a:tr>
            </a:tbl>
          </a:graphicData>
        </a:graphic>
      </p:graphicFrame>
      <p:pic>
        <p:nvPicPr>
          <p:cNvPr id="9220" name="Picture 4" descr="Image result for Looking through Magnifying Glass Clip 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1576" y="4567294"/>
            <a:ext cx="2069231" cy="1551924"/>
          </a:xfrm>
          <a:prstGeom prst="rect">
            <a:avLst/>
          </a:prstGeom>
          <a:noFill/>
          <a:extLst>
            <a:ext uri="{909E8E84-426E-40DD-AFC4-6F175D3DCCD1}">
              <a14:hiddenFill xmlns:a14="http://schemas.microsoft.com/office/drawing/2010/main">
                <a:solidFill>
                  <a:srgbClr val="FFFFFF"/>
                </a:solidFill>
              </a14:hiddenFill>
            </a:ext>
          </a:extLst>
        </p:spPr>
      </p:pic>
      <p:pic>
        <p:nvPicPr>
          <p:cNvPr id="4" name="Slide 5">
            <a:hlinkClick r:id="" action="ppaction://media"/>
            <a:extLst>
              <a:ext uri="{FF2B5EF4-FFF2-40B4-BE49-F238E27FC236}">
                <a16:creationId xmlns:a16="http://schemas.microsoft.com/office/drawing/2014/main" id="{BAF94131-E6FF-DE74-0C53-6009B2AC4C9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72902" y="6321425"/>
            <a:ext cx="241300" cy="241300"/>
          </a:xfrm>
          <a:prstGeom prst="rect">
            <a:avLst/>
          </a:prstGeom>
        </p:spPr>
      </p:pic>
    </p:spTree>
    <p:extLst>
      <p:ext uri="{BB962C8B-B14F-4D97-AF65-F5344CB8AC3E}">
        <p14:creationId xmlns:p14="http://schemas.microsoft.com/office/powerpoint/2010/main" val="4089804063"/>
      </p:ext>
    </p:extLst>
  </p:cSld>
  <p:clrMapOvr>
    <a:masterClrMapping/>
  </p:clrMapOvr>
  <p:transition advTm="1041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Work Directives </a:t>
            </a:r>
          </a:p>
        </p:txBody>
      </p:sp>
      <p:sp>
        <p:nvSpPr>
          <p:cNvPr id="3" name="TextBox 2"/>
          <p:cNvSpPr txBox="1"/>
          <p:nvPr/>
        </p:nvSpPr>
        <p:spPr>
          <a:xfrm>
            <a:off x="1059296" y="1379913"/>
            <a:ext cx="10341015" cy="378565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600" dirty="0">
                <a:solidFill>
                  <a:srgbClr val="000000"/>
                </a:solidFill>
                <a:latin typeface="Arial"/>
              </a:rPr>
              <a:t>VQSA – Vendor Quality System Audit – is used when doing a on-site system audit</a:t>
            </a:r>
          </a:p>
          <a:p>
            <a:pPr marL="285750" indent="-285750">
              <a:lnSpc>
                <a:spcPct val="150000"/>
              </a:lnSpc>
              <a:buFont typeface="Arial" panose="020B0604020202020204" pitchFamily="34" charset="0"/>
              <a:buChar char="•"/>
            </a:pPr>
            <a:r>
              <a:rPr lang="en-US" sz="1600" dirty="0">
                <a:solidFill>
                  <a:srgbClr val="000000"/>
                </a:solidFill>
                <a:latin typeface="Arial"/>
              </a:rPr>
              <a:t>VMIN – Verify Minimum Quality System Audit – used for on-site system audit for Distributor</a:t>
            </a:r>
          </a:p>
          <a:p>
            <a:pPr marL="285750" indent="-285750">
              <a:lnSpc>
                <a:spcPct val="150000"/>
              </a:lnSpc>
              <a:buFont typeface="Arial" panose="020B0604020202020204" pitchFamily="34" charset="0"/>
              <a:buChar char="•"/>
            </a:pPr>
            <a:r>
              <a:rPr lang="en-US" sz="1600" dirty="0">
                <a:solidFill>
                  <a:srgbClr val="000000"/>
                </a:solidFill>
                <a:latin typeface="Arial"/>
              </a:rPr>
              <a:t>VIDA – Verify Inspection Delegation Stamp Audit – is used for Stamp Delegation audit</a:t>
            </a:r>
          </a:p>
          <a:p>
            <a:pPr marL="285750" indent="-285750">
              <a:lnSpc>
                <a:spcPct val="150000"/>
              </a:lnSpc>
              <a:buFont typeface="Arial" panose="020B0604020202020204" pitchFamily="34" charset="0"/>
              <a:buChar char="•"/>
            </a:pPr>
            <a:r>
              <a:rPr lang="en-US" sz="1600" dirty="0">
                <a:solidFill>
                  <a:srgbClr val="000000"/>
                </a:solidFill>
                <a:latin typeface="Arial"/>
              </a:rPr>
              <a:t>VFP – Verify First Article Inspection – used for QY-11 FAI</a:t>
            </a:r>
          </a:p>
          <a:p>
            <a:pPr marL="285750" indent="-285750">
              <a:lnSpc>
                <a:spcPct val="150000"/>
              </a:lnSpc>
              <a:buFont typeface="Arial" panose="020B0604020202020204" pitchFamily="34" charset="0"/>
              <a:buChar char="•"/>
            </a:pPr>
            <a:r>
              <a:rPr lang="en-US" sz="1600" dirty="0">
                <a:solidFill>
                  <a:srgbClr val="000000"/>
                </a:solidFill>
                <a:latin typeface="Arial"/>
              </a:rPr>
              <a:t>VFPD – Verify First Article Inspection Desktop  - is used for FAI via desktop</a:t>
            </a:r>
          </a:p>
          <a:p>
            <a:pPr marL="285750" indent="-285750">
              <a:lnSpc>
                <a:spcPct val="150000"/>
              </a:lnSpc>
              <a:buFont typeface="Arial" panose="020B0604020202020204" pitchFamily="34" charset="0"/>
              <a:buChar char="•"/>
            </a:pPr>
            <a:r>
              <a:rPr lang="en-US" sz="1600" dirty="0">
                <a:solidFill>
                  <a:srgbClr val="000000"/>
                </a:solidFill>
                <a:latin typeface="Arial"/>
              </a:rPr>
              <a:t>VLFP – Verify London First Piece Inspection – is used for QY-12 clause FPI for Canadian PO only</a:t>
            </a:r>
          </a:p>
          <a:p>
            <a:pPr marL="285750" indent="-285750">
              <a:lnSpc>
                <a:spcPct val="150000"/>
              </a:lnSpc>
              <a:buFont typeface="Arial" panose="020B0604020202020204" pitchFamily="34" charset="0"/>
              <a:buChar char="•"/>
            </a:pPr>
            <a:r>
              <a:rPr lang="en-US" sz="1600" dirty="0">
                <a:solidFill>
                  <a:srgbClr val="000000"/>
                </a:solidFill>
                <a:latin typeface="Arial"/>
              </a:rPr>
              <a:t>VLFPD - Verify London First Piece Inspection – is used for QY-12 clause FPI for Canadian PO only desktop</a:t>
            </a:r>
          </a:p>
          <a:p>
            <a:pPr marL="285750" indent="-285750">
              <a:lnSpc>
                <a:spcPct val="150000"/>
              </a:lnSpc>
              <a:buFont typeface="Arial" panose="020B0604020202020204" pitchFamily="34" charset="0"/>
              <a:buChar char="•"/>
            </a:pPr>
            <a:r>
              <a:rPr lang="en-US" sz="1600" dirty="0">
                <a:solidFill>
                  <a:srgbClr val="000000"/>
                </a:solidFill>
                <a:latin typeface="Arial"/>
              </a:rPr>
              <a:t>VSV – Verify Source Inspection – is used for source inspections (QY-11, QY-12, EQD2A)</a:t>
            </a:r>
          </a:p>
          <a:p>
            <a:pPr marL="285750" indent="-285750">
              <a:lnSpc>
                <a:spcPct val="150000"/>
              </a:lnSpc>
              <a:buFont typeface="Arial" panose="020B0604020202020204" pitchFamily="34" charset="0"/>
              <a:buChar char="•"/>
            </a:pPr>
            <a:r>
              <a:rPr lang="en-US" sz="1600" dirty="0">
                <a:solidFill>
                  <a:srgbClr val="000000"/>
                </a:solidFill>
                <a:latin typeface="Arial"/>
              </a:rPr>
              <a:t>VSVD – Verify Source Inspection Desktop – is used for source inspection via desktop</a:t>
            </a:r>
          </a:p>
          <a:p>
            <a:pPr marL="285750" indent="-285750">
              <a:lnSpc>
                <a:spcPct val="150000"/>
              </a:lnSpc>
              <a:buFont typeface="Arial" panose="020B0604020202020204" pitchFamily="34" charset="0"/>
              <a:buChar char="•"/>
            </a:pPr>
            <a:r>
              <a:rPr lang="en-US" sz="1600" dirty="0">
                <a:solidFill>
                  <a:srgbClr val="000000"/>
                </a:solidFill>
                <a:latin typeface="Arial"/>
              </a:rPr>
              <a:t>VGL – Verify General Log – is used for general visit </a:t>
            </a:r>
          </a:p>
        </p:txBody>
      </p:sp>
      <p:pic>
        <p:nvPicPr>
          <p:cNvPr id="4" name="Slide 6">
            <a:hlinkClick r:id="" action="ppaction://media"/>
            <a:extLst>
              <a:ext uri="{FF2B5EF4-FFF2-40B4-BE49-F238E27FC236}">
                <a16:creationId xmlns:a16="http://schemas.microsoft.com/office/drawing/2014/main" id="{6EC0DF1E-36E9-7682-DA4B-002F902FEB7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91950" y="6311900"/>
            <a:ext cx="260350" cy="260350"/>
          </a:xfrm>
          <a:prstGeom prst="rect">
            <a:avLst/>
          </a:prstGeom>
        </p:spPr>
      </p:pic>
    </p:spTree>
    <p:extLst>
      <p:ext uri="{BB962C8B-B14F-4D97-AF65-F5344CB8AC3E}">
        <p14:creationId xmlns:p14="http://schemas.microsoft.com/office/powerpoint/2010/main" val="765949149"/>
      </p:ext>
    </p:extLst>
  </p:cSld>
  <p:clrMapOvr>
    <a:masterClrMapping/>
  </p:clrMapOvr>
  <p:transition advTm="4354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5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Sample Work Directive </a:t>
            </a:r>
          </a:p>
        </p:txBody>
      </p:sp>
      <p:pic>
        <p:nvPicPr>
          <p:cNvPr id="3" name="Picture 2"/>
          <p:cNvPicPr>
            <a:picLocks noChangeAspect="1"/>
          </p:cNvPicPr>
          <p:nvPr/>
        </p:nvPicPr>
        <p:blipFill>
          <a:blip r:embed="rId5"/>
          <a:stretch>
            <a:fillRect/>
          </a:stretch>
        </p:blipFill>
        <p:spPr>
          <a:xfrm>
            <a:off x="3714756" y="1229637"/>
            <a:ext cx="3935397" cy="4883193"/>
          </a:xfrm>
          <a:prstGeom prst="rect">
            <a:avLst/>
          </a:prstGeom>
        </p:spPr>
      </p:pic>
      <p:sp>
        <p:nvSpPr>
          <p:cNvPr id="5" name="TextBox 4"/>
          <p:cNvSpPr txBox="1"/>
          <p:nvPr/>
        </p:nvSpPr>
        <p:spPr>
          <a:xfrm>
            <a:off x="900841" y="1279094"/>
            <a:ext cx="2813915" cy="4893647"/>
          </a:xfrm>
          <a:prstGeom prst="rect">
            <a:avLst/>
          </a:prstGeom>
          <a:noFill/>
        </p:spPr>
        <p:txBody>
          <a:bodyPr wrap="square" rtlCol="0">
            <a:spAutoFit/>
          </a:bodyPr>
          <a:lstStyle/>
          <a:p>
            <a:pPr marL="285750" indent="-285750">
              <a:buFont typeface="Arial" panose="020B0604020202020204" pitchFamily="34" charset="0"/>
              <a:buChar char="•"/>
            </a:pPr>
            <a:r>
              <a:rPr lang="en-US" sz="1600" dirty="0">
                <a:solidFill>
                  <a:srgbClr val="000000"/>
                </a:solidFill>
                <a:latin typeface="Arial"/>
              </a:rPr>
              <a:t>Sample Work Directive as received from GDLS SQA Regional Manager </a:t>
            </a:r>
          </a:p>
          <a:p>
            <a:pPr marL="285750" indent="-285750">
              <a:buFont typeface="Arial" panose="020B0604020202020204" pitchFamily="34" charset="0"/>
              <a:buChar char="•"/>
            </a:pPr>
            <a:endParaRPr lang="en-US" sz="1600" dirty="0">
              <a:solidFill>
                <a:srgbClr val="000000"/>
              </a:solidFill>
            </a:endParaRPr>
          </a:p>
          <a:p>
            <a:pPr marL="285750" indent="-285750">
              <a:buFont typeface="Arial" panose="020B0604020202020204" pitchFamily="34" charset="0"/>
              <a:buChar char="•"/>
            </a:pPr>
            <a:r>
              <a:rPr lang="en-US" sz="1600" dirty="0">
                <a:solidFill>
                  <a:srgbClr val="000000"/>
                </a:solidFill>
              </a:rPr>
              <a:t>Audit Type determines work needed to be completed</a:t>
            </a:r>
          </a:p>
          <a:p>
            <a:pPr marL="285750" indent="-285750">
              <a:buFont typeface="Arial" panose="020B0604020202020204" pitchFamily="34" charset="0"/>
              <a:buChar char="•"/>
            </a:pPr>
            <a:endParaRPr lang="en-US" sz="1600" dirty="0">
              <a:solidFill>
                <a:srgbClr val="000000"/>
              </a:solidFill>
            </a:endParaRPr>
          </a:p>
          <a:p>
            <a:pPr marL="285750" indent="-285750">
              <a:buFont typeface="Arial" panose="020B0604020202020204" pitchFamily="34" charset="0"/>
              <a:buChar char="•"/>
            </a:pPr>
            <a:r>
              <a:rPr lang="en-US" sz="1600" dirty="0">
                <a:solidFill>
                  <a:srgbClr val="000000"/>
                </a:solidFill>
                <a:latin typeface="Arial"/>
              </a:rPr>
              <a:t>Sequence Number is found at the top of the page in the middle.  This is used as an identifier for your time card and tracking for GDLS. </a:t>
            </a:r>
          </a:p>
          <a:p>
            <a:pPr marL="285750" indent="-285750">
              <a:buFont typeface="Arial" panose="020B0604020202020204" pitchFamily="34" charset="0"/>
              <a:buChar char="•"/>
            </a:pPr>
            <a:endParaRPr lang="en-US" sz="1600" dirty="0">
              <a:solidFill>
                <a:srgbClr val="000000"/>
              </a:solidFill>
              <a:latin typeface="Arial"/>
            </a:endParaRPr>
          </a:p>
          <a:p>
            <a:pPr marL="285750" indent="-285750">
              <a:buFont typeface="Arial" panose="020B0604020202020204" pitchFamily="34" charset="0"/>
              <a:buChar char="•"/>
            </a:pPr>
            <a:r>
              <a:rPr lang="en-US" sz="1600" dirty="0">
                <a:solidFill>
                  <a:srgbClr val="000000"/>
                </a:solidFill>
                <a:latin typeface="Arial"/>
              </a:rPr>
              <a:t>Specific instructions for audit type </a:t>
            </a:r>
          </a:p>
          <a:p>
            <a:pPr marL="285750" indent="-285750">
              <a:buFont typeface="Arial" panose="020B0604020202020204" pitchFamily="34" charset="0"/>
              <a:buChar char="•"/>
            </a:pPr>
            <a:endParaRPr lang="en-US" sz="1600" dirty="0">
              <a:solidFill>
                <a:srgbClr val="000000"/>
              </a:solidFill>
              <a:latin typeface="Arial"/>
            </a:endParaRPr>
          </a:p>
          <a:p>
            <a:pPr marL="285750" indent="-285750">
              <a:buFont typeface="Arial" panose="020B0604020202020204" pitchFamily="34" charset="0"/>
              <a:buChar char="•"/>
            </a:pPr>
            <a:endParaRPr lang="en-US" sz="800" dirty="0">
              <a:solidFill>
                <a:srgbClr val="000000"/>
              </a:solidFill>
              <a:latin typeface="Arial"/>
            </a:endParaRPr>
          </a:p>
          <a:p>
            <a:endParaRPr lang="en-US" sz="1600" dirty="0">
              <a:solidFill>
                <a:srgbClr val="000000"/>
              </a:solidFill>
              <a:latin typeface="Arial"/>
            </a:endParaRPr>
          </a:p>
        </p:txBody>
      </p:sp>
      <p:sp>
        <p:nvSpPr>
          <p:cNvPr id="7" name="Rounded Rectangle 6"/>
          <p:cNvSpPr/>
          <p:nvPr/>
        </p:nvSpPr>
        <p:spPr bwMode="auto">
          <a:xfrm>
            <a:off x="4235832" y="1347935"/>
            <a:ext cx="2021607" cy="269198"/>
          </a:xfrm>
          <a:prstGeom prst="roundRect">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pic>
        <p:nvPicPr>
          <p:cNvPr id="4" name="Picture 3"/>
          <p:cNvPicPr>
            <a:picLocks noChangeAspect="1"/>
          </p:cNvPicPr>
          <p:nvPr/>
        </p:nvPicPr>
        <p:blipFill>
          <a:blip r:embed="rId6"/>
          <a:stretch>
            <a:fillRect/>
          </a:stretch>
        </p:blipFill>
        <p:spPr>
          <a:xfrm>
            <a:off x="7650153" y="2021488"/>
            <a:ext cx="3436125" cy="3412590"/>
          </a:xfrm>
          <a:prstGeom prst="rect">
            <a:avLst/>
          </a:prstGeom>
        </p:spPr>
      </p:pic>
      <p:sp>
        <p:nvSpPr>
          <p:cNvPr id="8" name="Rounded Rectangle 6">
            <a:extLst>
              <a:ext uri="{FF2B5EF4-FFF2-40B4-BE49-F238E27FC236}">
                <a16:creationId xmlns:a16="http://schemas.microsoft.com/office/drawing/2014/main" id="{977E6E14-F9B3-3C94-7584-E9692ED8F25D}"/>
              </a:ext>
            </a:extLst>
          </p:cNvPr>
          <p:cNvSpPr/>
          <p:nvPr/>
        </p:nvSpPr>
        <p:spPr bwMode="auto">
          <a:xfrm>
            <a:off x="8829604" y="2754086"/>
            <a:ext cx="2021607" cy="751114"/>
          </a:xfrm>
          <a:prstGeom prst="roundRect">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sp>
        <p:nvSpPr>
          <p:cNvPr id="60" name="Rectangle: Rounded Corners 59">
            <a:extLst>
              <a:ext uri="{FF2B5EF4-FFF2-40B4-BE49-F238E27FC236}">
                <a16:creationId xmlns:a16="http://schemas.microsoft.com/office/drawing/2014/main" id="{1A7D805B-F5FC-2D55-D528-83F0F637D572}"/>
              </a:ext>
            </a:extLst>
          </p:cNvPr>
          <p:cNvSpPr/>
          <p:nvPr/>
        </p:nvSpPr>
        <p:spPr bwMode="auto">
          <a:xfrm>
            <a:off x="3714756" y="5375082"/>
            <a:ext cx="3862837" cy="508883"/>
          </a:xfrm>
          <a:prstGeom prst="roundRect">
            <a:avLst/>
          </a:prstGeom>
          <a:noFill/>
          <a:ln>
            <a:solidFill>
              <a:srgbClr val="FF0000"/>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50000"/>
              </a:spcBef>
              <a:spcAft>
                <a:spcPct val="0"/>
              </a:spcAft>
              <a:buClrTx/>
              <a:buSzTx/>
              <a:buFontTx/>
              <a:buNone/>
              <a:tabLst/>
            </a:pPr>
            <a:endParaRPr kumimoji="0" lang="en-US" sz="1200" b="1" i="0" u="none" strike="noStrike" cap="none" normalizeH="0" baseline="0">
              <a:ln>
                <a:noFill/>
              </a:ln>
              <a:solidFill>
                <a:srgbClr val="FFFF00"/>
              </a:solidFill>
              <a:effectLst/>
              <a:latin typeface="Arial" charset="0"/>
            </a:endParaRPr>
          </a:p>
        </p:txBody>
      </p:sp>
      <p:pic>
        <p:nvPicPr>
          <p:cNvPr id="31" name="Video 30">
            <a:hlinkClick r:id="" action="ppaction://media"/>
            <a:extLst>
              <a:ext uri="{FF2B5EF4-FFF2-40B4-BE49-F238E27FC236}">
                <a16:creationId xmlns:a16="http://schemas.microsoft.com/office/drawing/2014/main" id="{1C86420F-7098-BD2E-848D-4F5B59004D3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1887200" y="6553200"/>
            <a:ext cx="222504" cy="222504"/>
          </a:xfrm>
          <a:prstGeom prst="ellipse">
            <a:avLst/>
          </a:prstGeom>
        </p:spPr>
      </p:pic>
    </p:spTree>
    <p:extLst>
      <p:ext uri="{BB962C8B-B14F-4D97-AF65-F5344CB8AC3E}">
        <p14:creationId xmlns:p14="http://schemas.microsoft.com/office/powerpoint/2010/main" val="2845599754"/>
      </p:ext>
    </p:extLst>
  </p:cSld>
  <p:clrMapOvr>
    <a:masterClrMapping/>
  </p:clrMapOvr>
  <p:transition advTm="12273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par>
                                <p:cTn id="7" presetID="3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style.rotation</p:attrName>
                                        </p:attrNameLst>
                                      </p:cBhvr>
                                      <p:tavLst>
                                        <p:tav tm="0">
                                          <p:val>
                                            <p:fltVal val="90"/>
                                          </p:val>
                                        </p:tav>
                                        <p:tav tm="100000">
                                          <p:val>
                                            <p:fltVal val="0"/>
                                          </p:val>
                                        </p:tav>
                                      </p:tavLst>
                                    </p:anim>
                                    <p:animEffect transition="in" filter="fade">
                                      <p:cBhvr>
                                        <p:cTn id="12" dur="3000"/>
                                        <p:tgtEl>
                                          <p:spTgt spid="3"/>
                                        </p:tgtEl>
                                      </p:cBhvr>
                                    </p:animEffect>
                                  </p:childTnLst>
                                </p:cTn>
                              </p:par>
                            </p:childTnLst>
                          </p:cTn>
                        </p:par>
                        <p:par>
                          <p:cTn id="13" fill="hold">
                            <p:stCondLst>
                              <p:cond delay="3000"/>
                            </p:stCondLst>
                            <p:childTnLst>
                              <p:par>
                                <p:cTn id="14" presetID="31"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style.rotation</p:attrName>
                                        </p:attrNameLst>
                                      </p:cBhvr>
                                      <p:tavLst>
                                        <p:tav tm="0">
                                          <p:val>
                                            <p:fltVal val="90"/>
                                          </p:val>
                                        </p:tav>
                                        <p:tav tm="100000">
                                          <p:val>
                                            <p:fltVal val="0"/>
                                          </p:val>
                                        </p:tav>
                                      </p:tavLst>
                                    </p:anim>
                                    <p:animEffect transition="in" filter="fade">
                                      <p:cBhvr>
                                        <p:cTn id="19" dur="3000"/>
                                        <p:tgtEl>
                                          <p:spTgt spid="4"/>
                                        </p:tgtEl>
                                      </p:cBhvr>
                                    </p:animEffect>
                                  </p:childTnLst>
                                </p:cTn>
                              </p:par>
                            </p:childTnLst>
                          </p:cTn>
                        </p:par>
                        <p:par>
                          <p:cTn id="20" fill="hold">
                            <p:stCondLst>
                              <p:cond delay="6000"/>
                            </p:stCondLst>
                            <p:childTnLst>
                              <p:par>
                                <p:cTn id="21" presetID="21" presetClass="entr" presetSubtype="1" fill="hold" grpId="0" nodeType="afterEffect">
                                  <p:stCondLst>
                                    <p:cond delay="15000"/>
                                  </p:stCondLst>
                                  <p:childTnLst>
                                    <p:set>
                                      <p:cBhvr>
                                        <p:cTn id="22" dur="1" fill="hold">
                                          <p:stCondLst>
                                            <p:cond delay="0"/>
                                          </p:stCondLst>
                                        </p:cTn>
                                        <p:tgtEl>
                                          <p:spTgt spid="7"/>
                                        </p:tgtEl>
                                        <p:attrNameLst>
                                          <p:attrName>style.visibility</p:attrName>
                                        </p:attrNameLst>
                                      </p:cBhvr>
                                      <p:to>
                                        <p:strVal val="visible"/>
                                      </p:to>
                                    </p:set>
                                    <p:animEffect transition="in" filter="wheel(1)">
                                      <p:cBhvr>
                                        <p:cTn id="23" dur="2000"/>
                                        <p:tgtEl>
                                          <p:spTgt spid="7"/>
                                        </p:tgtEl>
                                      </p:cBhvr>
                                    </p:animEffect>
                                  </p:childTnLst>
                                </p:cTn>
                              </p:par>
                            </p:childTnLst>
                          </p:cTn>
                        </p:par>
                        <p:par>
                          <p:cTn id="24" fill="hold">
                            <p:stCondLst>
                              <p:cond delay="23000"/>
                            </p:stCondLst>
                            <p:childTnLst>
                              <p:par>
                                <p:cTn id="25" presetID="21" presetClass="entr" presetSubtype="1" fill="hold" grpId="0" nodeType="afterEffect">
                                  <p:stCondLst>
                                    <p:cond delay="20000"/>
                                  </p:stCondLst>
                                  <p:childTnLst>
                                    <p:set>
                                      <p:cBhvr>
                                        <p:cTn id="26" dur="1" fill="hold">
                                          <p:stCondLst>
                                            <p:cond delay="0"/>
                                          </p:stCondLst>
                                        </p:cTn>
                                        <p:tgtEl>
                                          <p:spTgt spid="60"/>
                                        </p:tgtEl>
                                        <p:attrNameLst>
                                          <p:attrName>style.visibility</p:attrName>
                                        </p:attrNameLst>
                                      </p:cBhvr>
                                      <p:to>
                                        <p:strVal val="visible"/>
                                      </p:to>
                                    </p:set>
                                    <p:animEffect transition="in" filter="wheel(1)">
                                      <p:cBhvr>
                                        <p:cTn id="27" dur="3000"/>
                                        <p:tgtEl>
                                          <p:spTgt spid="60"/>
                                        </p:tgtEl>
                                      </p:cBhvr>
                                    </p:animEffect>
                                  </p:childTnLst>
                                </p:cTn>
                              </p:par>
                            </p:childTnLst>
                          </p:cTn>
                        </p:par>
                        <p:par>
                          <p:cTn id="28" fill="hold">
                            <p:stCondLst>
                              <p:cond delay="46000"/>
                            </p:stCondLst>
                            <p:childTnLst>
                              <p:par>
                                <p:cTn id="29" presetID="21" presetClass="entr" presetSubtype="1" fill="hold" grpId="0" nodeType="afterEffect">
                                  <p:stCondLst>
                                    <p:cond delay="15000"/>
                                  </p:stCondLst>
                                  <p:childTnLst>
                                    <p:set>
                                      <p:cBhvr>
                                        <p:cTn id="30" dur="1" fill="hold">
                                          <p:stCondLst>
                                            <p:cond delay="0"/>
                                          </p:stCondLst>
                                        </p:cTn>
                                        <p:tgtEl>
                                          <p:spTgt spid="8"/>
                                        </p:tgtEl>
                                        <p:attrNameLst>
                                          <p:attrName>style.visibility</p:attrName>
                                        </p:attrNameLst>
                                      </p:cBhvr>
                                      <p:to>
                                        <p:strVal val="visible"/>
                                      </p:to>
                                    </p:set>
                                    <p:animEffect transition="in" filter="wheel(1)">
                                      <p:cBhvr>
                                        <p:cTn id="31"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32" fill="hold" display="0">
                  <p:stCondLst>
                    <p:cond delay="indefinite"/>
                  </p:stCondLst>
                </p:cTn>
                <p:tgtEl>
                  <p:spTgt spid="31"/>
                </p:tgtEl>
              </p:cMediaNode>
            </p:video>
            <p:seq concurrent="1" nextAc="seek">
              <p:cTn id="33" restart="whenNotActive" fill="hold" evtFilter="cancelBubble" nodeType="interactiveSeq">
                <p:stCondLst>
                  <p:cond evt="onClick" delay="0">
                    <p:tgtEl>
                      <p:spTgt spid="31"/>
                    </p:tgtEl>
                  </p:cond>
                </p:stCondLst>
                <p:endSync evt="end" delay="0">
                  <p:rtn val="all"/>
                </p:endSync>
                <p:childTnLst>
                  <p:par>
                    <p:cTn id="34" fill="hold">
                      <p:stCondLst>
                        <p:cond delay="0"/>
                      </p:stCondLst>
                      <p:childTnLst>
                        <p:par>
                          <p:cTn id="35" fill="hold">
                            <p:stCondLst>
                              <p:cond delay="0"/>
                            </p:stCondLst>
                            <p:childTnLst>
                              <p:par>
                                <p:cTn id="36" presetID="2" presetClass="mediacall" presetSubtype="0" fill="hold" nodeType="clickEffect">
                                  <p:stCondLst>
                                    <p:cond delay="0"/>
                                  </p:stCondLst>
                                  <p:childTnLst>
                                    <p:cmd type="call" cmd="togglePause">
                                      <p:cBhvr>
                                        <p:cTn id="37" dur="1" fill="hold"/>
                                        <p:tgtEl>
                                          <p:spTgt spid="31"/>
                                        </p:tgtEl>
                                      </p:cBhvr>
                                    </p:cmd>
                                  </p:childTnLst>
                                </p:cTn>
                              </p:par>
                            </p:childTnLst>
                          </p:cTn>
                        </p:par>
                      </p:childTnLst>
                    </p:cTn>
                  </p:par>
                </p:childTnLst>
              </p:cTn>
              <p:nextCondLst>
                <p:cond evt="onClick" delay="0">
                  <p:tgtEl>
                    <p:spTgt spid="31"/>
                  </p:tgtEl>
                </p:cond>
              </p:nextCondLst>
            </p:seq>
          </p:childTnLst>
        </p:cTn>
      </p:par>
    </p:tnLst>
    <p:bldLst>
      <p:bldP spid="7" grpId="0" animBg="1"/>
      <p:bldP spid="8" grpId="0" animBg="1"/>
      <p:bldP spid="6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Supplier Quality Assurance</a:t>
            </a:r>
            <a:endParaRPr lang="en-US" dirty="0"/>
          </a:p>
        </p:txBody>
      </p:sp>
      <p:sp>
        <p:nvSpPr>
          <p:cNvPr id="9" name="Left-Right Arrow 8"/>
          <p:cNvSpPr/>
          <p:nvPr/>
        </p:nvSpPr>
        <p:spPr>
          <a:xfrm>
            <a:off x="7233822" y="2998920"/>
            <a:ext cx="714080" cy="467922"/>
          </a:xfrm>
          <a:prstGeom prst="leftRightArrow">
            <a:avLst/>
          </a:prstGeom>
          <a:gradFill>
            <a:gsLst>
              <a:gs pos="0">
                <a:schemeClr val="accent5">
                  <a:lumMod val="75000"/>
                </a:schemeClr>
              </a:gs>
              <a:gs pos="100000">
                <a:schemeClr val="accent1">
                  <a:tint val="50000"/>
                  <a:shade val="100000"/>
                  <a:satMod val="350000"/>
                </a:schemeClr>
              </a:gs>
            </a:gsLst>
            <a:lin ang="16200000" scaled="0"/>
          </a:gradFill>
        </p:spPr>
        <p:style>
          <a:lnRef idx="1">
            <a:schemeClr val="accent1"/>
          </a:lnRef>
          <a:fillRef idx="3">
            <a:schemeClr val="accent1"/>
          </a:fillRef>
          <a:effectRef idx="2">
            <a:schemeClr val="accent1"/>
          </a:effectRef>
          <a:fontRef idx="minor">
            <a:schemeClr val="lt1"/>
          </a:fontRef>
        </p:style>
        <p:txBody>
          <a:bodyPr rtlCol="0" anchor="ctr"/>
          <a:lstStyle/>
          <a:p>
            <a:pPr algn="ctr" defTabSz="342900"/>
            <a:endParaRPr lang="en-US" sz="1350">
              <a:solidFill>
                <a:srgbClr val="FFFFFF"/>
              </a:solidFill>
              <a:latin typeface="Calibri"/>
            </a:endParaRPr>
          </a:p>
        </p:txBody>
      </p:sp>
      <p:sp>
        <p:nvSpPr>
          <p:cNvPr id="10" name="Rectangle 9"/>
          <p:cNvSpPr/>
          <p:nvPr/>
        </p:nvSpPr>
        <p:spPr>
          <a:xfrm>
            <a:off x="2083290" y="1691932"/>
            <a:ext cx="8290711" cy="3975390"/>
          </a:xfrm>
          <a:prstGeom prst="rect">
            <a:avLst/>
          </a:prstGeom>
          <a:gradFill rotWithShape="1">
            <a:gsLst>
              <a:gs pos="0">
                <a:srgbClr val="004986">
                  <a:tint val="100000"/>
                  <a:shade val="100000"/>
                  <a:satMod val="130000"/>
                </a:srgbClr>
              </a:gs>
              <a:gs pos="100000">
                <a:srgbClr val="004986">
                  <a:tint val="50000"/>
                  <a:shade val="100000"/>
                  <a:satMod val="350000"/>
                </a:srgbClr>
              </a:gs>
            </a:gsLst>
            <a:lin ang="16200000" scaled="0"/>
          </a:gradFill>
          <a:ln w="9525" cap="flat" cmpd="sng" algn="ctr">
            <a:solidFill>
              <a:srgbClr val="004986">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900">
              <a:defRPr/>
            </a:pPr>
            <a:endParaRPr lang="en-US" sz="3000" kern="0" dirty="0">
              <a:solidFill>
                <a:srgbClr val="FFFFFF"/>
              </a:solidFill>
              <a:latin typeface="Calibri"/>
            </a:endParaRPr>
          </a:p>
        </p:txBody>
      </p:sp>
      <p:graphicFrame>
        <p:nvGraphicFramePr>
          <p:cNvPr id="11" name="Content Placeholder 3"/>
          <p:cNvGraphicFramePr>
            <a:graphicFrameLocks/>
          </p:cNvGraphicFramePr>
          <p:nvPr/>
        </p:nvGraphicFramePr>
        <p:xfrm>
          <a:off x="539670" y="1794609"/>
          <a:ext cx="8251031" cy="36492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TextBox 11"/>
          <p:cNvSpPr txBox="1"/>
          <p:nvPr/>
        </p:nvSpPr>
        <p:spPr>
          <a:xfrm>
            <a:off x="8435657" y="2776252"/>
            <a:ext cx="2464594" cy="1338828"/>
          </a:xfrm>
          <a:prstGeom prst="rect">
            <a:avLst/>
          </a:prstGeom>
          <a:noFill/>
        </p:spPr>
        <p:txBody>
          <a:bodyPr wrap="square" rtlCol="0">
            <a:spAutoFit/>
          </a:bodyPr>
          <a:lstStyle/>
          <a:p>
            <a:pPr defTabSz="342900"/>
            <a:r>
              <a:rPr lang="en-US" sz="2700" b="1" dirty="0">
                <a:solidFill>
                  <a:srgbClr val="000000"/>
                </a:solidFill>
                <a:latin typeface="Calibri"/>
              </a:rPr>
              <a:t>Inspection Delegation Program</a:t>
            </a:r>
          </a:p>
        </p:txBody>
      </p:sp>
      <p:sp>
        <p:nvSpPr>
          <p:cNvPr id="13" name="Left-Right Arrow 12"/>
          <p:cNvSpPr/>
          <p:nvPr/>
        </p:nvSpPr>
        <p:spPr>
          <a:xfrm>
            <a:off x="7386222" y="3151320"/>
            <a:ext cx="714080" cy="467922"/>
          </a:xfrm>
          <a:prstGeom prst="leftRightArrow">
            <a:avLst/>
          </a:prstGeom>
          <a:gradFill rotWithShape="1">
            <a:gsLst>
              <a:gs pos="0">
                <a:srgbClr val="8EBD78">
                  <a:lumMod val="75000"/>
                </a:srgbClr>
              </a:gs>
              <a:gs pos="100000">
                <a:srgbClr val="004986">
                  <a:tint val="50000"/>
                  <a:shade val="100000"/>
                  <a:satMod val="350000"/>
                </a:srgbClr>
              </a:gs>
            </a:gsLst>
            <a:lin ang="16200000" scaled="0"/>
          </a:gradFill>
          <a:ln w="9525" cap="flat" cmpd="sng" algn="ctr">
            <a:solidFill>
              <a:srgbClr val="004986">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900">
              <a:defRPr/>
            </a:pPr>
            <a:endParaRPr lang="en-US" sz="1350" kern="0">
              <a:solidFill>
                <a:srgbClr val="FFFFFF"/>
              </a:solidFill>
              <a:latin typeface="Calibri"/>
            </a:endParaRPr>
          </a:p>
        </p:txBody>
      </p:sp>
      <p:grpSp>
        <p:nvGrpSpPr>
          <p:cNvPr id="2" name="Group 1">
            <a:extLst>
              <a:ext uri="{FF2B5EF4-FFF2-40B4-BE49-F238E27FC236}">
                <a16:creationId xmlns:a16="http://schemas.microsoft.com/office/drawing/2014/main" id="{28873ECA-18BC-23B2-DA94-89E65C1B5C23}"/>
              </a:ext>
            </a:extLst>
          </p:cNvPr>
          <p:cNvGrpSpPr/>
          <p:nvPr/>
        </p:nvGrpSpPr>
        <p:grpSpPr>
          <a:xfrm>
            <a:off x="4066407" y="1794609"/>
            <a:ext cx="1032957" cy="1032957"/>
            <a:chOff x="3530044" y="190"/>
            <a:chExt cx="1032957" cy="1032957"/>
          </a:xfrm>
        </p:grpSpPr>
        <p:sp>
          <p:nvSpPr>
            <p:cNvPr id="4" name="Oval 3">
              <a:extLst>
                <a:ext uri="{FF2B5EF4-FFF2-40B4-BE49-F238E27FC236}">
                  <a16:creationId xmlns:a16="http://schemas.microsoft.com/office/drawing/2014/main" id="{54970DD3-F533-E2C1-9BCC-8412F9131B8C}"/>
                </a:ext>
              </a:extLst>
            </p:cNvPr>
            <p:cNvSpPr/>
            <p:nvPr/>
          </p:nvSpPr>
          <p:spPr>
            <a:xfrm>
              <a:off x="3530044" y="190"/>
              <a:ext cx="1032957" cy="1032957"/>
            </a:xfrm>
            <a:prstGeom prst="ellipse">
              <a:avLst/>
            </a:prstGeom>
            <a:solidFill>
              <a:srgbClr val="004986">
                <a:hueOff val="0"/>
                <a:satOff val="0"/>
                <a:lumOff val="0"/>
                <a:alphaOff val="0"/>
              </a:srgbClr>
            </a:solidFill>
            <a:ln w="25400" cap="flat" cmpd="sng" algn="ctr">
              <a:solidFill>
                <a:srgbClr val="FFFFFF">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5" name="Oval 4">
              <a:extLst>
                <a:ext uri="{FF2B5EF4-FFF2-40B4-BE49-F238E27FC236}">
                  <a16:creationId xmlns:a16="http://schemas.microsoft.com/office/drawing/2014/main" id="{C0DB6AE1-CE83-7D93-97CB-D7DA521D4B57}"/>
                </a:ext>
              </a:extLst>
            </p:cNvPr>
            <p:cNvSpPr txBox="1"/>
            <p:nvPr/>
          </p:nvSpPr>
          <p:spPr>
            <a:xfrm>
              <a:off x="3681317" y="151463"/>
              <a:ext cx="730411" cy="7304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rgbClr val="FFFFFF"/>
                  </a:solidFill>
                  <a:latin typeface="Calibri"/>
                  <a:ea typeface="+mn-ea"/>
                  <a:cs typeface="+mn-cs"/>
                </a:rPr>
                <a:t>Supplier Approval</a:t>
              </a:r>
            </a:p>
          </p:txBody>
        </p:sp>
      </p:grpSp>
      <p:pic>
        <p:nvPicPr>
          <p:cNvPr id="51" name="Video 50">
            <a:hlinkClick r:id="" action="ppaction://media"/>
            <a:extLst>
              <a:ext uri="{FF2B5EF4-FFF2-40B4-BE49-F238E27FC236}">
                <a16:creationId xmlns:a16="http://schemas.microsoft.com/office/drawing/2014/main" id="{83E987AA-F95F-E92C-D76D-447DFDBD70D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rcRect l="21875" r="21875"/>
          <a:stretch>
            <a:fillRect/>
          </a:stretch>
        </p:blipFill>
        <p:spPr>
          <a:xfrm>
            <a:off x="11758862" y="6424862"/>
            <a:ext cx="350841" cy="350841"/>
          </a:xfrm>
          <a:prstGeom prst="ellipse">
            <a:avLst/>
          </a:prstGeom>
        </p:spPr>
      </p:pic>
    </p:spTree>
    <p:extLst>
      <p:ext uri="{BB962C8B-B14F-4D97-AF65-F5344CB8AC3E}">
        <p14:creationId xmlns:p14="http://schemas.microsoft.com/office/powerpoint/2010/main" val="2249428695"/>
      </p:ext>
    </p:extLst>
  </p:cSld>
  <p:clrMapOvr>
    <a:masterClrMapping/>
  </p:clrMapOvr>
  <p:transition advTm="4549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1"/>
                                        </p:tgtEl>
                                      </p:cBhvr>
                                    </p:cmd>
                                  </p:childTnLst>
                                </p:cTn>
                              </p:par>
                            </p:childTnLst>
                          </p:cTn>
                        </p:par>
                        <p:par>
                          <p:cTn id="7" fill="hold">
                            <p:stCondLst>
                              <p:cond delay="0"/>
                            </p:stCondLst>
                            <p:childTnLst>
                              <p:par>
                                <p:cTn id="8" presetID="6" presetClass="emph" presetSubtype="0" fill="hold" nodeType="afterEffect">
                                  <p:stCondLst>
                                    <p:cond delay="12000"/>
                                  </p:stCondLst>
                                  <p:childTnLst>
                                    <p:animScale>
                                      <p:cBhvr>
                                        <p:cTn id="9" dur="3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1"/>
                </p:tgtEl>
              </p:cMediaNode>
            </p:video>
            <p:seq concurrent="1" nextAc="seek">
              <p:cTn id="11" restart="whenNotActive" fill="hold" evtFilter="cancelBubble" nodeType="interactiveSeq">
                <p:stCondLst>
                  <p:cond evt="onClick" delay="0">
                    <p:tgtEl>
                      <p:spTgt spid="51"/>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51"/>
                                        </p:tgtEl>
                                      </p:cBhvr>
                                    </p:cmd>
                                  </p:childTnLst>
                                </p:cTn>
                              </p:par>
                            </p:childTnLst>
                          </p:cTn>
                        </p:par>
                      </p:childTnLst>
                    </p:cTn>
                  </p:par>
                </p:childTnLst>
              </p:cTn>
              <p:nextCondLst>
                <p:cond evt="onClick" delay="0">
                  <p:tgtEl>
                    <p:spTgt spid="51"/>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Section 1: Supplier Approval Process – Quality System Audit</a:t>
            </a:r>
          </a:p>
        </p:txBody>
      </p:sp>
      <p:pic>
        <p:nvPicPr>
          <p:cNvPr id="5" name="Content Placeholder 4"/>
          <p:cNvPicPr>
            <a:picLocks noGrp="1" noChangeAspect="1"/>
          </p:cNvPicPr>
          <p:nvPr>
            <p:ph idx="1"/>
          </p:nvPr>
        </p:nvPicPr>
        <p:blipFill>
          <a:blip r:embed="rId7"/>
          <a:stretch>
            <a:fillRect/>
          </a:stretch>
        </p:blipFill>
        <p:spPr>
          <a:xfrm>
            <a:off x="1943381" y="1442475"/>
            <a:ext cx="8048625" cy="1021631"/>
          </a:xfrm>
          <a:prstGeom prst="rect">
            <a:avLst/>
          </a:prstGeom>
        </p:spPr>
      </p:pic>
      <p:sp>
        <p:nvSpPr>
          <p:cNvPr id="7" name="Rectangle 6"/>
          <p:cNvSpPr/>
          <p:nvPr/>
        </p:nvSpPr>
        <p:spPr>
          <a:xfrm>
            <a:off x="821269" y="2856905"/>
            <a:ext cx="10417839" cy="4001095"/>
          </a:xfrm>
          <a:prstGeom prst="rect">
            <a:avLst/>
          </a:prstGeom>
        </p:spPr>
        <p:txBody>
          <a:bodyPr wrap="square">
            <a:spAutoFit/>
          </a:bodyPr>
          <a:lstStyle/>
          <a:p>
            <a:pPr marL="285750" indent="-285750">
              <a:buFont typeface="Arial" panose="020B0604020202020204" pitchFamily="34" charset="0"/>
              <a:buChar char="•"/>
            </a:pPr>
            <a:r>
              <a:rPr lang="en-US" dirty="0">
                <a:solidFill>
                  <a:srgbClr val="000000"/>
                </a:solidFill>
              </a:rPr>
              <a:t>All production supplier’s MUST have a quality system audit performed – VQSA or VMIN</a:t>
            </a:r>
          </a:p>
          <a:p>
            <a:pPr marL="742950" lvl="1" indent="-285750">
              <a:buFont typeface="Arial" panose="020B0604020202020204" pitchFamily="34" charset="0"/>
              <a:buChar char="•"/>
            </a:pPr>
            <a:r>
              <a:rPr lang="en-US" dirty="0">
                <a:solidFill>
                  <a:srgbClr val="000000"/>
                </a:solidFill>
              </a:rPr>
              <a:t>VQSA is used for </a:t>
            </a:r>
            <a:r>
              <a:rPr lang="en-US" u="sng" dirty="0">
                <a:solidFill>
                  <a:srgbClr val="000000"/>
                </a:solidFill>
              </a:rPr>
              <a:t>all production suppliers</a:t>
            </a:r>
            <a:r>
              <a:rPr lang="en-US" dirty="0">
                <a:solidFill>
                  <a:srgbClr val="000000"/>
                </a:solidFill>
              </a:rPr>
              <a:t>, except distributors</a:t>
            </a:r>
          </a:p>
          <a:p>
            <a:pPr marL="742950" lvl="1" indent="-285750">
              <a:buFont typeface="Arial" panose="020B0604020202020204" pitchFamily="34" charset="0"/>
              <a:buChar char="•"/>
            </a:pPr>
            <a:r>
              <a:rPr lang="en-US" dirty="0">
                <a:solidFill>
                  <a:srgbClr val="000000"/>
                </a:solidFill>
              </a:rPr>
              <a:t>VMIN is used for </a:t>
            </a:r>
            <a:r>
              <a:rPr lang="en-US" u="sng" dirty="0">
                <a:solidFill>
                  <a:srgbClr val="000000"/>
                </a:solidFill>
              </a:rPr>
              <a:t>distributors</a:t>
            </a:r>
          </a:p>
          <a:p>
            <a:endParaRPr lang="en-US" sz="800" dirty="0">
              <a:solidFill>
                <a:srgbClr val="000000"/>
              </a:solidFill>
            </a:endParaRPr>
          </a:p>
          <a:p>
            <a:endParaRPr lang="en-US" sz="800" dirty="0">
              <a:solidFill>
                <a:srgbClr val="000000"/>
              </a:solidFill>
            </a:endParaRPr>
          </a:p>
          <a:p>
            <a:pPr marL="285750" indent="-285750">
              <a:buFont typeface="Arial" panose="020B0604020202020204" pitchFamily="34" charset="0"/>
              <a:buChar char="•"/>
            </a:pPr>
            <a:r>
              <a:rPr lang="en-US" dirty="0">
                <a:solidFill>
                  <a:srgbClr val="000000"/>
                </a:solidFill>
              </a:rPr>
              <a:t>A supplier categorized as commercial only has PO’s for commercial product. No scheduled system audit will be required</a:t>
            </a:r>
          </a:p>
          <a:p>
            <a:pPr marL="285750" indent="-285750">
              <a:buFont typeface="Arial" panose="020B0604020202020204" pitchFamily="34" charset="0"/>
              <a:buChar char="•"/>
            </a:pPr>
            <a:endParaRPr lang="en-US" sz="800" dirty="0">
              <a:solidFill>
                <a:srgbClr val="000000"/>
              </a:solidFill>
            </a:endParaRPr>
          </a:p>
          <a:p>
            <a:pPr marL="285750" indent="-285750">
              <a:buFont typeface="Arial" panose="020B0604020202020204" pitchFamily="34" charset="0"/>
              <a:buChar char="•"/>
            </a:pPr>
            <a:endParaRPr lang="en-US" sz="800" dirty="0">
              <a:solidFill>
                <a:srgbClr val="000000"/>
              </a:solidFill>
            </a:endParaRPr>
          </a:p>
          <a:p>
            <a:pPr marL="285750" indent="-285750">
              <a:buFont typeface="Arial" panose="020B0604020202020204" pitchFamily="34" charset="0"/>
              <a:buChar char="•"/>
            </a:pPr>
            <a:r>
              <a:rPr lang="en-US" dirty="0">
                <a:solidFill>
                  <a:srgbClr val="000000"/>
                </a:solidFill>
              </a:rPr>
              <a:t>ISO9001, IATF 16949, AS9100 may be accepted in lieu of completing the checklist questions. The Certification </a:t>
            </a:r>
            <a:r>
              <a:rPr lang="en-US" b="1" dirty="0">
                <a:solidFill>
                  <a:srgbClr val="000000"/>
                </a:solidFill>
              </a:rPr>
              <a:t>MUST</a:t>
            </a:r>
            <a:r>
              <a:rPr lang="en-US" dirty="0">
                <a:solidFill>
                  <a:srgbClr val="000000"/>
                </a:solidFill>
              </a:rPr>
              <a:t> match the supplier location being audited. Verify expiration date is current.</a:t>
            </a:r>
          </a:p>
          <a:p>
            <a:endParaRPr lang="en-US" sz="800" dirty="0">
              <a:solidFill>
                <a:srgbClr val="000000"/>
              </a:solidFill>
            </a:endParaRPr>
          </a:p>
          <a:p>
            <a:pPr marL="174625" indent="-174625">
              <a:buFontTx/>
              <a:buChar char="-"/>
            </a:pPr>
            <a:endParaRPr lang="en-US" sz="800" dirty="0">
              <a:solidFill>
                <a:srgbClr val="000000"/>
              </a:solidFill>
            </a:endParaRPr>
          </a:p>
          <a:p>
            <a:pPr marL="285750" indent="-285750">
              <a:buFont typeface="Arial" panose="020B0604020202020204" pitchFamily="34" charset="0"/>
              <a:buChar char="•"/>
            </a:pPr>
            <a:endParaRPr lang="en-US" dirty="0">
              <a:solidFill>
                <a:srgbClr val="000000"/>
              </a:solidFill>
            </a:endParaRPr>
          </a:p>
          <a:p>
            <a:pPr marL="285750" indent="-285750">
              <a:buFontTx/>
              <a:buChar char="-"/>
            </a:pPr>
            <a:endParaRPr lang="en-US" sz="800" dirty="0">
              <a:solidFill>
                <a:srgbClr val="000000"/>
              </a:solidFill>
            </a:endParaRPr>
          </a:p>
          <a:p>
            <a:endParaRPr lang="en-US" dirty="0">
              <a:solidFill>
                <a:srgbClr val="000000"/>
              </a:solidFill>
              <a:latin typeface="Arial"/>
            </a:endParaRPr>
          </a:p>
          <a:p>
            <a:pPr marL="342900" indent="-342900">
              <a:buFontTx/>
              <a:buAutoNum type="alphaLcParenR"/>
            </a:pPr>
            <a:endParaRPr lang="en-US" dirty="0">
              <a:solidFill>
                <a:srgbClr val="000000"/>
              </a:solidFill>
              <a:latin typeface="Arial"/>
            </a:endParaRPr>
          </a:p>
          <a:p>
            <a:endParaRPr lang="en-US" dirty="0">
              <a:solidFill>
                <a:srgbClr val="000000"/>
              </a:solidFill>
              <a:latin typeface="Arial"/>
            </a:endParaRPr>
          </a:p>
        </p:txBody>
      </p:sp>
      <p:grpSp>
        <p:nvGrpSpPr>
          <p:cNvPr id="8" name="Group 7"/>
          <p:cNvGrpSpPr/>
          <p:nvPr/>
        </p:nvGrpSpPr>
        <p:grpSpPr>
          <a:xfrm>
            <a:off x="10551791" y="685800"/>
            <a:ext cx="1017911" cy="1040258"/>
            <a:chOff x="5077769" y="1731022"/>
            <a:chExt cx="1403642" cy="1403642"/>
          </a:xfrm>
        </p:grpSpPr>
        <p:sp>
          <p:nvSpPr>
            <p:cNvPr id="9" name="Oval 8"/>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0"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3" name="Slide 9">
            <a:hlinkClick r:id="" action="ppaction://media"/>
            <a:extLst>
              <a:ext uri="{FF2B5EF4-FFF2-40B4-BE49-F238E27FC236}">
                <a16:creationId xmlns:a16="http://schemas.microsoft.com/office/drawing/2014/main" id="{FFCBBE63-7B0C-CDCB-D58D-F4F4289B91D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725276" y="6418199"/>
            <a:ext cx="250825" cy="250825"/>
          </a:xfrm>
          <a:prstGeom prst="rect">
            <a:avLst/>
          </a:prstGeom>
        </p:spPr>
      </p:pic>
      <p:pic>
        <p:nvPicPr>
          <p:cNvPr id="4" name="Slide 9-1">
            <a:hlinkClick r:id="" action="ppaction://media"/>
            <a:extLst>
              <a:ext uri="{FF2B5EF4-FFF2-40B4-BE49-F238E27FC236}">
                <a16:creationId xmlns:a16="http://schemas.microsoft.com/office/drawing/2014/main" id="{A5EB07CD-6874-73C2-6E6C-2B0148E003AD}"/>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850688" y="6214999"/>
            <a:ext cx="155575" cy="155575"/>
          </a:xfrm>
          <a:prstGeom prst="rect">
            <a:avLst/>
          </a:prstGeom>
        </p:spPr>
      </p:pic>
    </p:spTree>
    <p:extLst>
      <p:ext uri="{BB962C8B-B14F-4D97-AF65-F5344CB8AC3E}">
        <p14:creationId xmlns:p14="http://schemas.microsoft.com/office/powerpoint/2010/main" val="1685572824"/>
      </p:ext>
    </p:extLst>
  </p:cSld>
  <p:clrMapOvr>
    <a:masterClrMapping/>
  </p:clrMapOvr>
  <p:transition advTm="7726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0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audio>
              <p:cMediaNode vol="80000">
                <p:cTn id="8"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Supplier Approval Process – Quality System Audit</a:t>
            </a:r>
          </a:p>
        </p:txBody>
      </p:sp>
      <p:sp>
        <p:nvSpPr>
          <p:cNvPr id="6" name="Flowchart: Connector 5"/>
          <p:cNvSpPr/>
          <p:nvPr/>
        </p:nvSpPr>
        <p:spPr bwMode="auto">
          <a:xfrm>
            <a:off x="7340450" y="1980298"/>
            <a:ext cx="438262" cy="265122"/>
          </a:xfrm>
          <a:prstGeom prst="flowChartConnector">
            <a:avLst/>
          </a:prstGeom>
          <a:noFill/>
          <a:ln w="2857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sp>
        <p:nvSpPr>
          <p:cNvPr id="5" name="Rectangle 4"/>
          <p:cNvSpPr/>
          <p:nvPr/>
        </p:nvSpPr>
        <p:spPr>
          <a:xfrm>
            <a:off x="675834" y="1294359"/>
            <a:ext cx="11039302" cy="3754874"/>
          </a:xfrm>
          <a:prstGeom prst="rect">
            <a:avLst/>
          </a:prstGeom>
        </p:spPr>
        <p:txBody>
          <a:bodyPr wrap="square">
            <a:spAutoFit/>
          </a:bodyPr>
          <a:lstStyle/>
          <a:p>
            <a:endParaRPr lang="en-US" sz="800" dirty="0">
              <a:solidFill>
                <a:srgbClr val="000000"/>
              </a:solidFill>
            </a:endParaRPr>
          </a:p>
          <a:p>
            <a:pPr marL="285750" indent="-285750">
              <a:buFont typeface="Arial" panose="020B0604020202020204" pitchFamily="34" charset="0"/>
              <a:buChar char="•"/>
            </a:pPr>
            <a:r>
              <a:rPr lang="en-US" dirty="0">
                <a:solidFill>
                  <a:srgbClr val="000000"/>
                </a:solidFill>
              </a:rPr>
              <a:t>All audit types must have:</a:t>
            </a:r>
          </a:p>
          <a:p>
            <a:pPr marL="285750" indent="-285750">
              <a:buFont typeface="Arial" panose="020B0604020202020204" pitchFamily="34" charset="0"/>
              <a:buChar char="•"/>
            </a:pPr>
            <a:endParaRPr lang="en-US" dirty="0">
              <a:solidFill>
                <a:srgbClr val="000000"/>
              </a:solidFill>
            </a:endParaRPr>
          </a:p>
          <a:p>
            <a:pPr marL="742950" lvl="1" indent="-285750">
              <a:buFont typeface="Arial" panose="020B0604020202020204" pitchFamily="34" charset="0"/>
              <a:buChar char="•"/>
            </a:pPr>
            <a:r>
              <a:rPr lang="en-US" dirty="0">
                <a:solidFill>
                  <a:srgbClr val="000000"/>
                </a:solidFill>
              </a:rPr>
              <a:t>Suppliers’ quality contact information verified – name, address, phone, email, etc.</a:t>
            </a:r>
          </a:p>
          <a:p>
            <a:pPr marL="174625" indent="-174625">
              <a:buFontTx/>
              <a:buChar char="-"/>
            </a:pPr>
            <a:endParaRPr lang="en-US" sz="800" dirty="0">
              <a:solidFill>
                <a:srgbClr val="000000"/>
              </a:solidFill>
            </a:endParaRPr>
          </a:p>
          <a:p>
            <a:pPr marL="742950" lvl="1" indent="-285750">
              <a:buFont typeface="Arial" panose="020B0604020202020204" pitchFamily="34" charset="0"/>
              <a:buChar char="•"/>
            </a:pPr>
            <a:r>
              <a:rPr lang="en-US" dirty="0">
                <a:solidFill>
                  <a:srgbClr val="000000"/>
                </a:solidFill>
              </a:rPr>
              <a:t>Review of the suppliers’ 12 month quality score.  If it is below 98%, an on-site audit must be done </a:t>
            </a:r>
            <a:r>
              <a:rPr lang="en-US" u="sng" dirty="0">
                <a:solidFill>
                  <a:srgbClr val="000000"/>
                </a:solidFill>
              </a:rPr>
              <a:t>regardless</a:t>
            </a:r>
            <a:r>
              <a:rPr lang="en-US" dirty="0">
                <a:solidFill>
                  <a:srgbClr val="000000"/>
                </a:solidFill>
              </a:rPr>
              <a:t> of QMS certification.</a:t>
            </a:r>
          </a:p>
          <a:p>
            <a:pPr marL="285750" indent="-285750">
              <a:buFontTx/>
              <a:buChar char="-"/>
            </a:pPr>
            <a:endParaRPr lang="en-US" sz="800" dirty="0">
              <a:solidFill>
                <a:srgbClr val="000000"/>
              </a:solidFill>
            </a:endParaRPr>
          </a:p>
          <a:p>
            <a:pPr marL="742950" lvl="1" indent="-285750">
              <a:buFont typeface="Arial" panose="020B0604020202020204" pitchFamily="34" charset="0"/>
              <a:buChar char="•"/>
            </a:pPr>
            <a:r>
              <a:rPr lang="en-US" dirty="0">
                <a:solidFill>
                  <a:srgbClr val="000000"/>
                </a:solidFill>
              </a:rPr>
              <a:t>A Clearly stated pass or fail. </a:t>
            </a:r>
          </a:p>
          <a:p>
            <a:pPr marL="1200150" lvl="2" indent="-285750">
              <a:buFont typeface="Arial" panose="020B0604020202020204" pitchFamily="34" charset="0"/>
              <a:buChar char="•"/>
            </a:pPr>
            <a:r>
              <a:rPr lang="en-US" dirty="0">
                <a:solidFill>
                  <a:srgbClr val="000000"/>
                </a:solidFill>
              </a:rPr>
              <a:t>If failed, a report containing the findings must be noted on the audit. </a:t>
            </a:r>
          </a:p>
          <a:p>
            <a:pPr marL="1200150" lvl="2" indent="-285750">
              <a:buFont typeface="Arial" panose="020B0604020202020204" pitchFamily="34" charset="0"/>
              <a:buChar char="•"/>
            </a:pPr>
            <a:r>
              <a:rPr lang="en-US" dirty="0">
                <a:solidFill>
                  <a:srgbClr val="000000"/>
                </a:solidFill>
              </a:rPr>
              <a:t>List each non-conformance in the auditor's remarks area. BE SPECIFIC </a:t>
            </a:r>
          </a:p>
          <a:p>
            <a:pPr marL="174625" indent="-174625">
              <a:buFontTx/>
              <a:buChar char="-"/>
            </a:pPr>
            <a:endParaRPr lang="en-US" sz="100" dirty="0">
              <a:solidFill>
                <a:srgbClr val="000000"/>
              </a:solidFill>
            </a:endParaRPr>
          </a:p>
          <a:p>
            <a:pPr marL="1200150" lvl="2" indent="-285750">
              <a:buFont typeface="Arial" panose="020B0604020202020204" pitchFamily="34" charset="0"/>
              <a:buChar char="•"/>
            </a:pPr>
            <a:r>
              <a:rPr lang="en-US" dirty="0">
                <a:solidFill>
                  <a:srgbClr val="000000"/>
                </a:solidFill>
              </a:rPr>
              <a:t>Be sure to notify the Regional Manager as soon as possible of failure.</a:t>
            </a:r>
          </a:p>
          <a:p>
            <a:pPr marL="174625" indent="-174625">
              <a:buFontTx/>
              <a:buChar char="-"/>
            </a:pPr>
            <a:endParaRPr lang="en-US" sz="800" dirty="0">
              <a:solidFill>
                <a:srgbClr val="000000"/>
              </a:solidFill>
            </a:endParaRPr>
          </a:p>
          <a:p>
            <a:pPr marL="742950" lvl="1" indent="-285750">
              <a:buFont typeface="Arial" panose="020B0604020202020204" pitchFamily="34" charset="0"/>
              <a:buChar char="•"/>
            </a:pPr>
            <a:r>
              <a:rPr lang="en-US" dirty="0">
                <a:solidFill>
                  <a:srgbClr val="000000"/>
                </a:solidFill>
              </a:rPr>
              <a:t>A copy left with supplier and sent to the SQA Regional Manager.</a:t>
            </a:r>
          </a:p>
          <a:p>
            <a:pPr marL="285750" indent="-285750">
              <a:buFont typeface="Arial" panose="020B0604020202020204" pitchFamily="34" charset="0"/>
              <a:buChar char="•"/>
            </a:pPr>
            <a:endParaRPr lang="en-US" dirty="0">
              <a:solidFill>
                <a:srgbClr val="000000"/>
              </a:solidFill>
              <a:latin typeface="Arial"/>
            </a:endParaRPr>
          </a:p>
        </p:txBody>
      </p:sp>
      <p:grpSp>
        <p:nvGrpSpPr>
          <p:cNvPr id="7" name="Group 6"/>
          <p:cNvGrpSpPr/>
          <p:nvPr/>
        </p:nvGrpSpPr>
        <p:grpSpPr>
          <a:xfrm>
            <a:off x="10551791" y="685800"/>
            <a:ext cx="1017911" cy="1040258"/>
            <a:chOff x="5077769" y="1731022"/>
            <a:chExt cx="1403642" cy="1403642"/>
          </a:xfrm>
        </p:grpSpPr>
        <p:sp>
          <p:nvSpPr>
            <p:cNvPr id="8" name="Oval 7"/>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6146" name="Picture 2" descr="Image result for  Quality audit Clip 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72199" y="3636085"/>
            <a:ext cx="2097503" cy="2302138"/>
          </a:xfrm>
          <a:prstGeom prst="rect">
            <a:avLst/>
          </a:prstGeom>
          <a:noFill/>
          <a:extLst>
            <a:ext uri="{909E8E84-426E-40DD-AFC4-6F175D3DCCD1}">
              <a14:hiddenFill xmlns:a14="http://schemas.microsoft.com/office/drawing/2010/main">
                <a:solidFill>
                  <a:srgbClr val="FFFFFF"/>
                </a:solidFill>
              </a14:hiddenFill>
            </a:ext>
          </a:extLst>
        </p:spPr>
      </p:pic>
      <p:pic>
        <p:nvPicPr>
          <p:cNvPr id="23" name="Video 22">
            <a:hlinkClick r:id="" action="ppaction://media"/>
            <a:extLst>
              <a:ext uri="{FF2B5EF4-FFF2-40B4-BE49-F238E27FC236}">
                <a16:creationId xmlns:a16="http://schemas.microsoft.com/office/drawing/2014/main" id="{A8B613B1-ED77-B4B0-B14D-61584CD645B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1715136" y="6381136"/>
            <a:ext cx="394568" cy="394568"/>
          </a:xfrm>
          <a:prstGeom prst="ellipse">
            <a:avLst/>
          </a:prstGeom>
        </p:spPr>
      </p:pic>
    </p:spTree>
    <p:extLst>
      <p:ext uri="{BB962C8B-B14F-4D97-AF65-F5344CB8AC3E}">
        <p14:creationId xmlns:p14="http://schemas.microsoft.com/office/powerpoint/2010/main" val="2702094429"/>
      </p:ext>
    </p:extLst>
  </p:cSld>
  <p:clrMapOvr>
    <a:masterClrMapping/>
  </p:clrMapOvr>
  <p:transition advTm="5228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3"/>
                </p:tgtEl>
              </p:cMediaNode>
            </p:video>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VQSA – Vendor Quality System Audit</a:t>
            </a:r>
          </a:p>
        </p:txBody>
      </p:sp>
      <p:sp>
        <p:nvSpPr>
          <p:cNvPr id="6" name="Flowchart: Connector 5"/>
          <p:cNvSpPr/>
          <p:nvPr/>
        </p:nvSpPr>
        <p:spPr bwMode="auto">
          <a:xfrm>
            <a:off x="7340450" y="1980298"/>
            <a:ext cx="438262" cy="265122"/>
          </a:xfrm>
          <a:prstGeom prst="flowChartConnector">
            <a:avLst/>
          </a:prstGeom>
          <a:noFill/>
          <a:ln w="2857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50000"/>
              </a:spcBef>
              <a:spcAft>
                <a:spcPct val="0"/>
              </a:spcAft>
            </a:pPr>
            <a:endParaRPr lang="en-US" sz="1200" b="1">
              <a:solidFill>
                <a:srgbClr val="FFFF00"/>
              </a:solidFill>
              <a:latin typeface="Arial" charset="0"/>
            </a:endParaRPr>
          </a:p>
        </p:txBody>
      </p:sp>
      <p:sp>
        <p:nvSpPr>
          <p:cNvPr id="8" name="Rectangle 7"/>
          <p:cNvSpPr/>
          <p:nvPr/>
        </p:nvSpPr>
        <p:spPr>
          <a:xfrm>
            <a:off x="821269" y="1320783"/>
            <a:ext cx="6347199" cy="4455066"/>
          </a:xfrm>
          <a:prstGeom prst="rect">
            <a:avLst/>
          </a:prstGeom>
        </p:spPr>
        <p:txBody>
          <a:bodyPr wrap="square">
            <a:spAutoFit/>
          </a:bodyPr>
          <a:lstStyle/>
          <a:p>
            <a:pPr marL="257175" indent="-257175">
              <a:buFont typeface="+mj-lt"/>
              <a:buAutoNum type="arabicPeriod"/>
            </a:pPr>
            <a:r>
              <a:rPr lang="en-US" dirty="0">
                <a:solidFill>
                  <a:srgbClr val="000000"/>
                </a:solidFill>
                <a:latin typeface="Arial"/>
              </a:rPr>
              <a:t>Follow the instructions with the VQSA</a:t>
            </a:r>
          </a:p>
          <a:p>
            <a:pPr marL="257175" indent="-257175">
              <a:buFont typeface="+mj-lt"/>
              <a:buAutoNum type="arabicPeriod"/>
            </a:pPr>
            <a:endParaRPr lang="en-US" dirty="0">
              <a:solidFill>
                <a:srgbClr val="000000"/>
              </a:solidFill>
              <a:latin typeface="Arial"/>
            </a:endParaRPr>
          </a:p>
          <a:p>
            <a:pPr marL="257175" indent="-257175">
              <a:buFont typeface="+mj-lt"/>
              <a:buAutoNum type="arabicPeriod"/>
            </a:pPr>
            <a:r>
              <a:rPr lang="en-US" dirty="0">
                <a:solidFill>
                  <a:srgbClr val="000000"/>
                </a:solidFill>
                <a:latin typeface="Arial"/>
              </a:rPr>
              <a:t>All fields to be filled in. For any negative responses, the auditor must </a:t>
            </a:r>
            <a:r>
              <a:rPr lang="en-US" u="sng" dirty="0">
                <a:solidFill>
                  <a:srgbClr val="000000"/>
                </a:solidFill>
                <a:latin typeface="Arial"/>
              </a:rPr>
              <a:t>clearly explain </a:t>
            </a:r>
            <a:r>
              <a:rPr lang="en-US" dirty="0">
                <a:solidFill>
                  <a:srgbClr val="000000"/>
                </a:solidFill>
                <a:latin typeface="Arial"/>
              </a:rPr>
              <a:t>why there is a NO response. For yes responses, you MUST have evidence detailed on the VQSA.</a:t>
            </a:r>
          </a:p>
          <a:p>
            <a:pPr marL="257175" indent="-257175">
              <a:buFont typeface="+mj-lt"/>
              <a:buAutoNum type="arabicPeriod"/>
            </a:pPr>
            <a:endParaRPr lang="en-US" dirty="0">
              <a:solidFill>
                <a:srgbClr val="000000"/>
              </a:solidFill>
              <a:latin typeface="Arial"/>
            </a:endParaRPr>
          </a:p>
          <a:p>
            <a:pPr marL="257175" indent="-257175">
              <a:buFont typeface="+mj-lt"/>
              <a:buAutoNum type="arabicPeriod"/>
            </a:pPr>
            <a:r>
              <a:rPr lang="en-US" dirty="0">
                <a:solidFill>
                  <a:srgbClr val="000000"/>
                </a:solidFill>
                <a:latin typeface="Arial"/>
              </a:rPr>
              <a:t>Make sure you are using valid example of compliance and notate it in the Audit Evidence column or in the Observations/Notes section for each question.</a:t>
            </a:r>
          </a:p>
          <a:p>
            <a:pPr marL="257175" indent="-257175">
              <a:buFont typeface="+mj-lt"/>
              <a:buAutoNum type="arabicPeriod"/>
            </a:pPr>
            <a:endParaRPr lang="en-US" dirty="0">
              <a:solidFill>
                <a:srgbClr val="000000"/>
              </a:solidFill>
              <a:latin typeface="Arial"/>
            </a:endParaRPr>
          </a:p>
          <a:p>
            <a:pPr marL="257175" indent="-257175">
              <a:buFont typeface="+mj-lt"/>
              <a:buAutoNum type="arabicPeriod"/>
            </a:pPr>
            <a:r>
              <a:rPr lang="en-US" dirty="0">
                <a:solidFill>
                  <a:srgbClr val="000000"/>
                </a:solidFill>
                <a:latin typeface="Arial"/>
              </a:rPr>
              <a:t>Spaces that have N/A blacked out </a:t>
            </a:r>
            <a:r>
              <a:rPr lang="en-US" u="sng" dirty="0">
                <a:solidFill>
                  <a:srgbClr val="000000"/>
                </a:solidFill>
                <a:latin typeface="Arial"/>
              </a:rPr>
              <a:t>must</a:t>
            </a:r>
            <a:r>
              <a:rPr lang="en-US" dirty="0">
                <a:solidFill>
                  <a:srgbClr val="000000"/>
                </a:solidFill>
                <a:latin typeface="Arial"/>
              </a:rPr>
              <a:t> answer yes or no.  These questions cannot be N/A.</a:t>
            </a:r>
          </a:p>
          <a:p>
            <a:pPr marL="257175" indent="-257175">
              <a:buFont typeface="+mj-lt"/>
              <a:buAutoNum type="arabicPeriod"/>
            </a:pPr>
            <a:endParaRPr lang="en-US" dirty="0">
              <a:solidFill>
                <a:srgbClr val="000000"/>
              </a:solidFill>
              <a:latin typeface="Arial"/>
            </a:endParaRPr>
          </a:p>
          <a:p>
            <a:endParaRPr lang="en-US" dirty="0">
              <a:solidFill>
                <a:srgbClr val="000000"/>
              </a:solidFill>
              <a:latin typeface="Arial"/>
            </a:endParaRPr>
          </a:p>
          <a:p>
            <a:pPr marL="257175" indent="-257175">
              <a:buFont typeface="+mj-lt"/>
              <a:buAutoNum type="arabicPeriod"/>
            </a:pPr>
            <a:endParaRPr lang="en-US" sz="1350" dirty="0">
              <a:solidFill>
                <a:srgbClr val="000000"/>
              </a:solidFill>
              <a:latin typeface="Arial"/>
            </a:endParaRPr>
          </a:p>
        </p:txBody>
      </p:sp>
      <p:pic>
        <p:nvPicPr>
          <p:cNvPr id="9" name="Content Placeholder 6"/>
          <p:cNvPicPr>
            <a:picLocks noGrp="1" noChangeAspect="1"/>
          </p:cNvPicPr>
          <p:nvPr>
            <p:ph idx="1"/>
          </p:nvPr>
        </p:nvPicPr>
        <p:blipFill>
          <a:blip r:embed="rId5"/>
          <a:stretch>
            <a:fillRect/>
          </a:stretch>
        </p:blipFill>
        <p:spPr>
          <a:xfrm>
            <a:off x="7392289" y="1320783"/>
            <a:ext cx="3032808" cy="4699382"/>
          </a:xfrm>
          <a:prstGeom prst="rect">
            <a:avLst/>
          </a:prstGeom>
        </p:spPr>
      </p:pic>
      <p:grpSp>
        <p:nvGrpSpPr>
          <p:cNvPr id="7" name="Group 6"/>
          <p:cNvGrpSpPr/>
          <p:nvPr/>
        </p:nvGrpSpPr>
        <p:grpSpPr>
          <a:xfrm>
            <a:off x="10551791" y="685800"/>
            <a:ext cx="1017911" cy="1040258"/>
            <a:chOff x="5077769" y="1731022"/>
            <a:chExt cx="1403642" cy="1403642"/>
          </a:xfrm>
        </p:grpSpPr>
        <p:sp>
          <p:nvSpPr>
            <p:cNvPr id="10" name="Oval 9"/>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1"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14" name="Slide 11">
            <a:hlinkClick r:id="" action="ppaction://media"/>
            <a:extLst>
              <a:ext uri="{FF2B5EF4-FFF2-40B4-BE49-F238E27FC236}">
                <a16:creationId xmlns:a16="http://schemas.microsoft.com/office/drawing/2014/main" id="{EFABAB0A-E7D2-2E82-8B09-E6C7E5104E5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50492" y="6299200"/>
            <a:ext cx="406400" cy="406400"/>
          </a:xfrm>
          <a:prstGeom prst="rect">
            <a:avLst/>
          </a:prstGeom>
        </p:spPr>
      </p:pic>
    </p:spTree>
    <p:extLst>
      <p:ext uri="{BB962C8B-B14F-4D97-AF65-F5344CB8AC3E}">
        <p14:creationId xmlns:p14="http://schemas.microsoft.com/office/powerpoint/2010/main" val="3945793210"/>
      </p:ext>
    </p:extLst>
  </p:cSld>
  <p:clrMapOvr>
    <a:masterClrMapping/>
  </p:clrMapOvr>
  <p:transition advTm="11338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865"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VMIN – Vendor Minimum Quality System Audit</a:t>
            </a:r>
          </a:p>
        </p:txBody>
      </p:sp>
      <p:sp>
        <p:nvSpPr>
          <p:cNvPr id="3" name="Content Placeholder 2"/>
          <p:cNvSpPr>
            <a:spLocks noGrp="1"/>
          </p:cNvSpPr>
          <p:nvPr>
            <p:ph idx="1"/>
          </p:nvPr>
        </p:nvSpPr>
        <p:spPr>
          <a:xfrm>
            <a:off x="681644" y="1302590"/>
            <a:ext cx="6601344" cy="4781550"/>
          </a:xfrm>
        </p:spPr>
        <p:txBody>
          <a:bodyPr/>
          <a:lstStyle/>
          <a:p>
            <a:pPr>
              <a:buAutoNum type="arabicPeriod"/>
            </a:pPr>
            <a:r>
              <a:rPr lang="en-US" sz="1700" dirty="0"/>
              <a:t>Verify that the supplier (distributor) does not conduct any value added to the parts supplied. </a:t>
            </a:r>
          </a:p>
          <a:p>
            <a:pPr lvl="1">
              <a:buFont typeface="Arial" panose="020B0604020202020204" pitchFamily="34" charset="0"/>
              <a:buChar char="•"/>
            </a:pPr>
            <a:r>
              <a:rPr lang="en-US" sz="1500" dirty="0"/>
              <a:t>Value added examples are but not limited to:  adding labels, coatings, kits, modifications to part</a:t>
            </a:r>
          </a:p>
          <a:p>
            <a:pPr>
              <a:buFont typeface="Arial" panose="020B0604020202020204" pitchFamily="34" charset="0"/>
              <a:buChar char="•"/>
            </a:pPr>
            <a:endParaRPr lang="en-US" sz="800" dirty="0"/>
          </a:p>
          <a:p>
            <a:pPr lvl="1">
              <a:buFont typeface="Arial" panose="020B0604020202020204" pitchFamily="34" charset="0"/>
              <a:buChar char="•"/>
            </a:pPr>
            <a:r>
              <a:rPr lang="en-US" sz="1500" dirty="0"/>
              <a:t>Special processes should not be applicable for VMIN. If they are done, contact Regional Manager for further direction.</a:t>
            </a:r>
          </a:p>
          <a:p>
            <a:pPr>
              <a:buAutoNum type="arabicPeriod"/>
            </a:pPr>
            <a:endParaRPr lang="en-US" sz="800" dirty="0"/>
          </a:p>
          <a:p>
            <a:pPr>
              <a:buFont typeface="+mj-lt"/>
              <a:buAutoNum type="arabicPeriod" startAt="2"/>
            </a:pPr>
            <a:r>
              <a:rPr lang="en-US" sz="1700" dirty="0"/>
              <a:t>Complete the audit checklist questions.</a:t>
            </a:r>
          </a:p>
          <a:p>
            <a:pPr lvl="1">
              <a:buFont typeface="Arial" panose="020B0604020202020204" pitchFamily="34" charset="0"/>
              <a:buChar char="•"/>
            </a:pPr>
            <a:r>
              <a:rPr lang="en-US" sz="1500" dirty="0"/>
              <a:t>The work directive contains the VMIN questions </a:t>
            </a:r>
          </a:p>
          <a:p>
            <a:pPr>
              <a:buAutoNum type="arabicPeriod" startAt="2"/>
            </a:pPr>
            <a:r>
              <a:rPr lang="en-US" sz="1700" dirty="0"/>
              <a:t>Please print and sign your name, apply your stamp in this area as well as the date the audit was completed AND place the PASS/FAIL status. (an electronic signature and stamp is permissible)</a:t>
            </a:r>
          </a:p>
          <a:p>
            <a:pPr>
              <a:buAutoNum type="arabicPeriod" startAt="2"/>
            </a:pPr>
            <a:endParaRPr lang="en-US" sz="800" dirty="0"/>
          </a:p>
          <a:p>
            <a:pPr>
              <a:buAutoNum type="arabicPeriod" startAt="2"/>
            </a:pPr>
            <a:r>
              <a:rPr lang="en-US" sz="1700" dirty="0"/>
              <a:t>Please report results/comments and information related to the audit that needs to be communicated to GDLS. List any non-conformances in the audits remarks area. </a:t>
            </a:r>
            <a:r>
              <a:rPr lang="en-US" sz="1700" b="1" u="sng" dirty="0">
                <a:solidFill>
                  <a:schemeClr val="tx1"/>
                </a:solidFill>
              </a:rPr>
              <a:t>BE SPECIFIC</a:t>
            </a:r>
          </a:p>
        </p:txBody>
      </p:sp>
      <p:pic>
        <p:nvPicPr>
          <p:cNvPr id="5" name="Picture 4"/>
          <p:cNvPicPr>
            <a:picLocks noChangeAspect="1"/>
          </p:cNvPicPr>
          <p:nvPr/>
        </p:nvPicPr>
        <p:blipFill>
          <a:blip r:embed="rId5"/>
          <a:stretch>
            <a:fillRect/>
          </a:stretch>
        </p:blipFill>
        <p:spPr>
          <a:xfrm>
            <a:off x="7282988" y="1219200"/>
            <a:ext cx="3933826" cy="5091075"/>
          </a:xfrm>
          <a:prstGeom prst="rect">
            <a:avLst/>
          </a:prstGeom>
        </p:spPr>
      </p:pic>
      <p:grpSp>
        <p:nvGrpSpPr>
          <p:cNvPr id="6" name="Group 5"/>
          <p:cNvGrpSpPr/>
          <p:nvPr/>
        </p:nvGrpSpPr>
        <p:grpSpPr>
          <a:xfrm>
            <a:off x="10846304" y="699071"/>
            <a:ext cx="1017911" cy="1040258"/>
            <a:chOff x="5077769" y="1731022"/>
            <a:chExt cx="1403642" cy="1403642"/>
          </a:xfrm>
        </p:grpSpPr>
        <p:sp>
          <p:nvSpPr>
            <p:cNvPr id="7" name="Oval 6"/>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4" name="Slide 12">
            <a:hlinkClick r:id="" action="ppaction://media"/>
            <a:extLst>
              <a:ext uri="{FF2B5EF4-FFF2-40B4-BE49-F238E27FC236}">
                <a16:creationId xmlns:a16="http://schemas.microsoft.com/office/drawing/2014/main" id="{1429C4B0-CC35-65CA-446B-C74FEFE354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61015" y="6254179"/>
            <a:ext cx="406400" cy="406400"/>
          </a:xfrm>
          <a:prstGeom prst="rect">
            <a:avLst/>
          </a:prstGeom>
        </p:spPr>
      </p:pic>
    </p:spTree>
    <p:extLst>
      <p:ext uri="{BB962C8B-B14F-4D97-AF65-F5344CB8AC3E}">
        <p14:creationId xmlns:p14="http://schemas.microsoft.com/office/powerpoint/2010/main" val="914505298"/>
      </p:ext>
    </p:extLst>
  </p:cSld>
  <p:clrMapOvr>
    <a:masterClrMapping/>
  </p:clrMapOvr>
  <p:transition advTm="2627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2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1AB02-1870-82DF-5D64-4A38236D1F9A}"/>
              </a:ext>
            </a:extLst>
          </p:cNvPr>
          <p:cNvSpPr>
            <a:spLocks noGrp="1"/>
          </p:cNvSpPr>
          <p:nvPr>
            <p:ph type="title"/>
          </p:nvPr>
        </p:nvSpPr>
        <p:spPr/>
        <p:txBody>
          <a:bodyPr/>
          <a:lstStyle/>
          <a:p>
            <a:r>
              <a:rPr lang="en-US" dirty="0"/>
              <a:t>FYI</a:t>
            </a:r>
          </a:p>
        </p:txBody>
      </p:sp>
      <p:sp>
        <p:nvSpPr>
          <p:cNvPr id="3" name="Content Placeholder 2">
            <a:extLst>
              <a:ext uri="{FF2B5EF4-FFF2-40B4-BE49-F238E27FC236}">
                <a16:creationId xmlns:a16="http://schemas.microsoft.com/office/drawing/2014/main" id="{2CEC499F-7199-8AC1-EACC-C0A3A6862ED5}"/>
              </a:ext>
            </a:extLst>
          </p:cNvPr>
          <p:cNvSpPr>
            <a:spLocks noGrp="1"/>
          </p:cNvSpPr>
          <p:nvPr>
            <p:ph idx="1"/>
          </p:nvPr>
        </p:nvSpPr>
        <p:spPr>
          <a:xfrm>
            <a:off x="838202" y="1390338"/>
            <a:ext cx="10731500" cy="4495800"/>
          </a:xfrm>
        </p:spPr>
        <p:txBody>
          <a:bodyPr/>
          <a:lstStyle/>
          <a:p>
            <a:pPr>
              <a:buFont typeface="Arial" panose="020B0604020202020204" pitchFamily="34" charset="0"/>
              <a:buChar char="•"/>
            </a:pPr>
            <a:r>
              <a:rPr lang="en-US" dirty="0"/>
              <a:t>The work directives no longer contain Part Numbers, shipment history or nonconformances written against supplier</a:t>
            </a:r>
          </a:p>
          <a:p>
            <a:pPr lvl="1">
              <a:buFont typeface="Arial" panose="020B0604020202020204" pitchFamily="34" charset="0"/>
              <a:buChar char="•"/>
            </a:pPr>
            <a:r>
              <a:rPr lang="en-US" dirty="0"/>
              <a:t>VQSA, VMIN, Special Process Audits or VIDA</a:t>
            </a:r>
          </a:p>
          <a:p>
            <a:pPr>
              <a:buFont typeface="Arial" panose="020B0604020202020204" pitchFamily="34" charset="0"/>
              <a:buChar char="•"/>
            </a:pPr>
            <a:r>
              <a:rPr lang="en-US" dirty="0"/>
              <a:t>Refer to Monthly Performance data sent from GDLS to suppliers for this information.  </a:t>
            </a:r>
          </a:p>
          <a:p>
            <a:pPr lvl="1">
              <a:buFont typeface="Arial" panose="020B0604020202020204" pitchFamily="34" charset="0"/>
              <a:buChar char="•"/>
            </a:pPr>
            <a:r>
              <a:rPr lang="en-US" dirty="0"/>
              <a:t>Plan ahead and send Audit forms for the supplier to review/prepare/complete/find evidence for prior to audit </a:t>
            </a:r>
          </a:p>
          <a:p>
            <a:pPr lvl="2">
              <a:buFont typeface="Arial" panose="020B0604020202020204" pitchFamily="34" charset="0"/>
              <a:buChar char="•"/>
            </a:pPr>
            <a:r>
              <a:rPr lang="en-US" dirty="0"/>
              <a:t>Smoother more efficient audit completion</a:t>
            </a:r>
          </a:p>
          <a:p>
            <a:pPr lvl="2">
              <a:buFont typeface="Arial" panose="020B0604020202020204" pitchFamily="34" charset="0"/>
              <a:buChar char="•"/>
            </a:pPr>
            <a:r>
              <a:rPr lang="en-US" dirty="0"/>
              <a:t>Nonconformance history is sent to the suppliers on a monthly basis.  When performing audits, a review the </a:t>
            </a:r>
            <a:r>
              <a:rPr lang="en-US" dirty="0" err="1"/>
              <a:t>nc</a:t>
            </a:r>
            <a:r>
              <a:rPr lang="en-US" dirty="0"/>
              <a:t> history is to be completed</a:t>
            </a:r>
          </a:p>
        </p:txBody>
      </p:sp>
      <p:pic>
        <p:nvPicPr>
          <p:cNvPr id="9" name="Video 8">
            <a:hlinkClick r:id="" action="ppaction://media"/>
            <a:extLst>
              <a:ext uri="{FF2B5EF4-FFF2-40B4-BE49-F238E27FC236}">
                <a16:creationId xmlns:a16="http://schemas.microsoft.com/office/drawing/2014/main" id="{F6426C42-8630-937B-AF63-D5CA75C9E04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1901054" y="6567054"/>
            <a:ext cx="208649" cy="208649"/>
          </a:xfrm>
          <a:prstGeom prst="ellipse">
            <a:avLst/>
          </a:prstGeom>
        </p:spPr>
      </p:pic>
    </p:spTree>
    <p:extLst>
      <p:ext uri="{BB962C8B-B14F-4D97-AF65-F5344CB8AC3E}">
        <p14:creationId xmlns:p14="http://schemas.microsoft.com/office/powerpoint/2010/main" val="1455167246"/>
      </p:ext>
    </p:extLst>
  </p:cSld>
  <p:clrMapOvr>
    <a:masterClrMapping/>
  </p:clrMapOvr>
  <p:transition advTm="3199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Special Process Audits</a:t>
            </a:r>
          </a:p>
        </p:txBody>
      </p:sp>
      <p:sp>
        <p:nvSpPr>
          <p:cNvPr id="6" name="Rectangle 5"/>
          <p:cNvSpPr/>
          <p:nvPr/>
        </p:nvSpPr>
        <p:spPr>
          <a:xfrm>
            <a:off x="821269" y="1346662"/>
            <a:ext cx="9879592" cy="2862322"/>
          </a:xfrm>
          <a:prstGeom prst="rect">
            <a:avLst/>
          </a:prstGeom>
        </p:spPr>
        <p:txBody>
          <a:bodyPr wrap="square">
            <a:spAutoFit/>
          </a:bodyPr>
          <a:lstStyle/>
          <a:p>
            <a:pPr marL="285750" indent="-285750">
              <a:buFont typeface="Arial" panose="020B0604020202020204" pitchFamily="34" charset="0"/>
              <a:buChar char="•"/>
            </a:pPr>
            <a:endParaRPr lang="en-US" dirty="0">
              <a:solidFill>
                <a:srgbClr val="000000"/>
              </a:solidFill>
              <a:latin typeface="Arial"/>
            </a:endParaRPr>
          </a:p>
          <a:p>
            <a:pPr marL="285750" indent="-285750">
              <a:buFont typeface="Arial" panose="020B0604020202020204" pitchFamily="34" charset="0"/>
              <a:buChar char="•"/>
            </a:pPr>
            <a:r>
              <a:rPr lang="en-US" dirty="0">
                <a:solidFill>
                  <a:srgbClr val="000000"/>
                </a:solidFill>
                <a:latin typeface="Arial"/>
              </a:rPr>
              <a:t>The following Special Process Audits need to be completed at time of system audit:  </a:t>
            </a:r>
          </a:p>
          <a:p>
            <a:pPr marL="742950" lvl="1" indent="-285750">
              <a:buFont typeface="Arial" panose="020B0604020202020204" pitchFamily="34" charset="0"/>
              <a:buChar char="•"/>
            </a:pPr>
            <a:r>
              <a:rPr lang="en-US" dirty="0">
                <a:solidFill>
                  <a:srgbClr val="000000"/>
                </a:solidFill>
                <a:latin typeface="Arial"/>
              </a:rPr>
              <a:t>V701/702 – High Strength Fasteners</a:t>
            </a:r>
          </a:p>
          <a:p>
            <a:pPr marL="742950" lvl="1" indent="-285750">
              <a:buFont typeface="Arial" panose="020B0604020202020204" pitchFamily="34" charset="0"/>
              <a:buChar char="•"/>
            </a:pPr>
            <a:r>
              <a:rPr lang="en-US" dirty="0">
                <a:solidFill>
                  <a:srgbClr val="000000"/>
                </a:solidFill>
                <a:latin typeface="Arial"/>
              </a:rPr>
              <a:t>V818 – Approved Independent Distributor (trusted supplier)</a:t>
            </a:r>
          </a:p>
          <a:p>
            <a:pPr marL="742950" lvl="1" indent="-285750">
              <a:buFont typeface="Arial" panose="020B0604020202020204" pitchFamily="34" charset="0"/>
              <a:buChar char="•"/>
            </a:pPr>
            <a:r>
              <a:rPr lang="en-US" dirty="0">
                <a:solidFill>
                  <a:srgbClr val="000000"/>
                </a:solidFill>
                <a:latin typeface="Arial"/>
              </a:rPr>
              <a:t>V820 – ASTM A514 Material Supplier</a:t>
            </a:r>
          </a:p>
          <a:p>
            <a:pPr marL="742950" lvl="1" indent="-285750">
              <a:buFont typeface="Arial" panose="020B0604020202020204" pitchFamily="34" charset="0"/>
              <a:buChar char="•"/>
            </a:pPr>
            <a:endParaRPr lang="en-US" dirty="0">
              <a:solidFill>
                <a:srgbClr val="000000"/>
              </a:solidFill>
              <a:latin typeface="Arial"/>
            </a:endParaRPr>
          </a:p>
          <a:p>
            <a:pPr lvl="1"/>
            <a:r>
              <a:rPr lang="en-US" dirty="0">
                <a:solidFill>
                  <a:srgbClr val="000000"/>
                </a:solidFill>
                <a:latin typeface="Arial"/>
              </a:rPr>
              <a:t>These all require a specific checklist. This form must be completed.  No blanks permissible.</a:t>
            </a:r>
          </a:p>
          <a:p>
            <a:pPr lvl="1"/>
            <a:r>
              <a:rPr lang="en-US" dirty="0">
                <a:solidFill>
                  <a:srgbClr val="000000"/>
                </a:solidFill>
                <a:latin typeface="Arial"/>
              </a:rPr>
              <a:t>If you did not receive, please ask for it from your regional SQA </a:t>
            </a:r>
            <a:r>
              <a:rPr lang="en-US" dirty="0" err="1">
                <a:solidFill>
                  <a:srgbClr val="000000"/>
                </a:solidFill>
                <a:latin typeface="Arial"/>
              </a:rPr>
              <a:t>mgr</a:t>
            </a:r>
            <a:r>
              <a:rPr lang="en-US" dirty="0">
                <a:solidFill>
                  <a:srgbClr val="000000"/>
                </a:solidFill>
                <a:latin typeface="Arial"/>
              </a:rPr>
              <a:t> or sqa@gdls.com</a:t>
            </a:r>
          </a:p>
          <a:p>
            <a:pPr lvl="1"/>
            <a:endParaRPr lang="en-US" dirty="0">
              <a:solidFill>
                <a:srgbClr val="000000"/>
              </a:solidFill>
              <a:latin typeface="Arial"/>
            </a:endParaRPr>
          </a:p>
          <a:p>
            <a:pPr lvl="1"/>
            <a:r>
              <a:rPr lang="en-US" dirty="0">
                <a:solidFill>
                  <a:srgbClr val="000000"/>
                </a:solidFill>
                <a:latin typeface="Arial"/>
              </a:rPr>
              <a:t>       All other special processes are validated during FAI.</a:t>
            </a:r>
          </a:p>
        </p:txBody>
      </p:sp>
      <p:grpSp>
        <p:nvGrpSpPr>
          <p:cNvPr id="4" name="Group 3"/>
          <p:cNvGrpSpPr/>
          <p:nvPr/>
        </p:nvGrpSpPr>
        <p:grpSpPr>
          <a:xfrm>
            <a:off x="10551791" y="699071"/>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7"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sp>
        <p:nvSpPr>
          <p:cNvPr id="9" name="AutoShape 10" descr="Image result for manufacturing Quality Inspection Clip 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p:cNvPicPr>
            <a:picLocks noChangeAspect="1"/>
          </p:cNvPicPr>
          <p:nvPr/>
        </p:nvPicPr>
        <p:blipFill>
          <a:blip r:embed="rId5"/>
          <a:stretch>
            <a:fillRect/>
          </a:stretch>
        </p:blipFill>
        <p:spPr>
          <a:xfrm>
            <a:off x="9260199" y="4071994"/>
            <a:ext cx="1971675" cy="1790700"/>
          </a:xfrm>
          <a:prstGeom prst="rect">
            <a:avLst/>
          </a:prstGeom>
        </p:spPr>
      </p:pic>
      <p:pic>
        <p:nvPicPr>
          <p:cNvPr id="11" name="Recorded Sound">
            <a:hlinkClick r:id="" action="ppaction://media"/>
            <a:extLst>
              <a:ext uri="{FF2B5EF4-FFF2-40B4-BE49-F238E27FC236}">
                <a16:creationId xmlns:a16="http://schemas.microsoft.com/office/drawing/2014/main" id="{0A268D51-D7A3-FDF2-8B62-8404A3F1F05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868149" y="6369050"/>
            <a:ext cx="231775" cy="231775"/>
          </a:xfrm>
          <a:prstGeom prst="rect">
            <a:avLst/>
          </a:prstGeom>
        </p:spPr>
      </p:pic>
    </p:spTree>
    <p:extLst>
      <p:ext uri="{BB962C8B-B14F-4D97-AF65-F5344CB8AC3E}">
        <p14:creationId xmlns:p14="http://schemas.microsoft.com/office/powerpoint/2010/main" val="2617042579"/>
      </p:ext>
    </p:extLst>
  </p:cSld>
  <p:clrMapOvr>
    <a:masterClrMapping/>
  </p:clrMapOvr>
  <p:transition advTm="8788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85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V701/702 - High Strength Fasteners</a:t>
            </a:r>
          </a:p>
        </p:txBody>
      </p:sp>
      <p:sp>
        <p:nvSpPr>
          <p:cNvPr id="3" name="Content Placeholder 2"/>
          <p:cNvSpPr>
            <a:spLocks noGrp="1"/>
          </p:cNvSpPr>
          <p:nvPr>
            <p:ph idx="1"/>
          </p:nvPr>
        </p:nvSpPr>
        <p:spPr>
          <a:xfrm>
            <a:off x="771368" y="1739329"/>
            <a:ext cx="8863752" cy="4724457"/>
          </a:xfrm>
        </p:spPr>
        <p:txBody>
          <a:bodyPr/>
          <a:lstStyle/>
          <a:p>
            <a:pPr>
              <a:buSzPct val="120000"/>
              <a:buFont typeface="Arial" panose="020B0604020202020204" pitchFamily="34" charset="0"/>
              <a:buChar char="•"/>
            </a:pPr>
            <a:r>
              <a:rPr lang="en-US" sz="1600" dirty="0"/>
              <a:t>Review the Purchase Order for specific Quality Clauses relative to High Strength Fasteners such as: </a:t>
            </a:r>
          </a:p>
          <a:p>
            <a:pPr lvl="1">
              <a:buSzPct val="120000"/>
              <a:buFont typeface="Arial" panose="020B0604020202020204" pitchFamily="34" charset="0"/>
              <a:buChar char="•"/>
            </a:pPr>
            <a:r>
              <a:rPr lang="en-US" sz="1400" dirty="0"/>
              <a:t>QL-22 Screws/Fasteners, 	</a:t>
            </a:r>
          </a:p>
          <a:p>
            <a:pPr lvl="1">
              <a:buSzPct val="120000"/>
              <a:buFont typeface="Arial" panose="020B0604020202020204" pitchFamily="34" charset="0"/>
              <a:buChar char="•"/>
            </a:pPr>
            <a:r>
              <a:rPr lang="en-US" sz="1400" dirty="0"/>
              <a:t>QP-41 Traceability MS Fasteners (CAD), </a:t>
            </a:r>
          </a:p>
          <a:p>
            <a:pPr lvl="1">
              <a:buSzPct val="120000"/>
              <a:buFont typeface="Arial" panose="020B0604020202020204" pitchFamily="34" charset="0"/>
              <a:buChar char="•"/>
            </a:pPr>
            <a:r>
              <a:rPr lang="en-US" sz="1400" dirty="0"/>
              <a:t>QP-43 Traceability - MS Fasteners (Zinc),</a:t>
            </a:r>
          </a:p>
          <a:p>
            <a:pPr lvl="1">
              <a:buSzPct val="120000"/>
              <a:buFont typeface="Arial" panose="020B0604020202020204" pitchFamily="34" charset="0"/>
              <a:buChar char="•"/>
            </a:pPr>
            <a:r>
              <a:rPr lang="en-US" sz="1400" dirty="0"/>
              <a:t>QP-44 North American High Strength Fasteners including Form 4496 for GDLS - Canada. </a:t>
            </a:r>
          </a:p>
          <a:p>
            <a:pPr lvl="1">
              <a:buSzPct val="120000"/>
              <a:buFont typeface="Arial" panose="020B0604020202020204" pitchFamily="34" charset="0"/>
              <a:buChar char="•"/>
            </a:pPr>
            <a:endParaRPr lang="en-US" sz="800" dirty="0"/>
          </a:p>
          <a:p>
            <a:pPr>
              <a:buSzPct val="120000"/>
              <a:buFont typeface="Arial" panose="020B0604020202020204" pitchFamily="34" charset="0"/>
              <a:buChar char="•"/>
            </a:pPr>
            <a:r>
              <a:rPr lang="en-US" sz="1600" dirty="0"/>
              <a:t>The clauses require procurement from manufacturers approved by GDLS.  Contact SQA Regional Manager for list or sqa@gdls.com</a:t>
            </a:r>
          </a:p>
          <a:p>
            <a:pPr>
              <a:buSzPct val="120000"/>
              <a:buFont typeface="Arial" panose="020B0604020202020204" pitchFamily="34" charset="0"/>
              <a:buChar char="•"/>
            </a:pPr>
            <a:endParaRPr lang="en-US" sz="800" dirty="0"/>
          </a:p>
          <a:p>
            <a:pPr>
              <a:buSzPct val="120000"/>
              <a:buFont typeface="Arial" panose="020B0604020202020204" pitchFamily="34" charset="0"/>
              <a:buChar char="•"/>
            </a:pPr>
            <a:r>
              <a:rPr lang="en-US" sz="1600" dirty="0"/>
              <a:t>All Fasteners procured for US programs must be supplied by a V701 supplier</a:t>
            </a:r>
          </a:p>
          <a:p>
            <a:pPr>
              <a:buSzPct val="120000"/>
              <a:buFont typeface="Arial" panose="020B0604020202020204" pitchFamily="34" charset="0"/>
              <a:buChar char="•"/>
            </a:pPr>
            <a:endParaRPr lang="en-US" sz="800" dirty="0"/>
          </a:p>
          <a:p>
            <a:pPr>
              <a:buSzPct val="120000"/>
              <a:buFont typeface="Arial" panose="020B0604020202020204" pitchFamily="34" charset="0"/>
              <a:buChar char="•"/>
            </a:pPr>
            <a:r>
              <a:rPr lang="en-US" sz="1600" dirty="0"/>
              <a:t>Non‐US programs, fasteners may be procured from a V701 or V702 supplier.</a:t>
            </a:r>
          </a:p>
          <a:p>
            <a:pPr>
              <a:buSzPct val="120000"/>
              <a:buFont typeface="Arial" panose="020B0604020202020204" pitchFamily="34" charset="0"/>
              <a:buChar char="•"/>
            </a:pPr>
            <a:endParaRPr lang="en-US" sz="800" dirty="0"/>
          </a:p>
          <a:p>
            <a:pPr>
              <a:buSzPct val="120000"/>
              <a:buFont typeface="Arial" panose="020B0604020202020204" pitchFamily="34" charset="0"/>
              <a:buChar char="•"/>
            </a:pPr>
            <a:r>
              <a:rPr lang="en-US" sz="1600" dirty="0"/>
              <a:t>Actual test results such as Physical, Chemical and Plating requirements must be provided upon request.</a:t>
            </a:r>
          </a:p>
          <a:p>
            <a:endParaRPr lang="en-US" sz="1600" dirty="0"/>
          </a:p>
        </p:txBody>
      </p:sp>
      <p:grpSp>
        <p:nvGrpSpPr>
          <p:cNvPr id="4" name="Group 3"/>
          <p:cNvGrpSpPr/>
          <p:nvPr/>
        </p:nvGrpSpPr>
        <p:grpSpPr>
          <a:xfrm>
            <a:off x="10551791" y="699071"/>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7174" name="Picture 6" descr="Image result for Cartoon Hex Bolt Clip 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10030097" y="3039670"/>
            <a:ext cx="153960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7" name="Slide 15">
            <a:hlinkClick r:id="" action="ppaction://media"/>
            <a:extLst>
              <a:ext uri="{FF2B5EF4-FFF2-40B4-BE49-F238E27FC236}">
                <a16:creationId xmlns:a16="http://schemas.microsoft.com/office/drawing/2014/main" id="{9B4CFF20-C050-7E5B-7139-73DF3C7E40B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887200" y="6260586"/>
            <a:ext cx="203200" cy="203200"/>
          </a:xfrm>
          <a:prstGeom prst="rect">
            <a:avLst/>
          </a:prstGeom>
        </p:spPr>
      </p:pic>
    </p:spTree>
    <p:extLst>
      <p:ext uri="{BB962C8B-B14F-4D97-AF65-F5344CB8AC3E}">
        <p14:creationId xmlns:p14="http://schemas.microsoft.com/office/powerpoint/2010/main" val="3084906932"/>
      </p:ext>
    </p:extLst>
  </p:cSld>
  <p:clrMapOvr>
    <a:masterClrMapping/>
  </p:clrMapOvr>
  <p:transition advTm="12265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6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V701/702 - High Strength Fasteners- additional information</a:t>
            </a:r>
          </a:p>
        </p:txBody>
      </p:sp>
      <p:pic>
        <p:nvPicPr>
          <p:cNvPr id="4" name="Content Placeholder 3"/>
          <p:cNvPicPr>
            <a:picLocks noGrp="1" noChangeAspect="1"/>
          </p:cNvPicPr>
          <p:nvPr>
            <p:ph idx="1"/>
          </p:nvPr>
        </p:nvPicPr>
        <p:blipFill>
          <a:blip r:embed="rId5"/>
          <a:stretch>
            <a:fillRect/>
          </a:stretch>
        </p:blipFill>
        <p:spPr>
          <a:xfrm>
            <a:off x="7610860" y="1371543"/>
            <a:ext cx="3326340" cy="4495800"/>
          </a:xfrm>
          <a:prstGeom prst="rect">
            <a:avLst/>
          </a:prstGeom>
        </p:spPr>
      </p:pic>
      <p:grpSp>
        <p:nvGrpSpPr>
          <p:cNvPr id="5" name="Group 4"/>
          <p:cNvGrpSpPr/>
          <p:nvPr/>
        </p:nvGrpSpPr>
        <p:grpSpPr>
          <a:xfrm>
            <a:off x="10551791" y="699071"/>
            <a:ext cx="1017911" cy="1040258"/>
            <a:chOff x="5077769" y="1731022"/>
            <a:chExt cx="1403642" cy="1403642"/>
          </a:xfrm>
        </p:grpSpPr>
        <p:sp>
          <p:nvSpPr>
            <p:cNvPr id="6" name="Oval 5"/>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7"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sp>
        <p:nvSpPr>
          <p:cNvPr id="8" name="Rectangle 7"/>
          <p:cNvSpPr/>
          <p:nvPr/>
        </p:nvSpPr>
        <p:spPr>
          <a:xfrm>
            <a:off x="714895" y="1305098"/>
            <a:ext cx="6633556" cy="2800767"/>
          </a:xfrm>
          <a:prstGeom prst="rect">
            <a:avLst/>
          </a:prstGeom>
        </p:spPr>
        <p:txBody>
          <a:bodyPr wrap="square">
            <a:spAutoFit/>
          </a:bodyPr>
          <a:lstStyle/>
          <a:p>
            <a:r>
              <a:rPr lang="en-US" b="1" dirty="0">
                <a:solidFill>
                  <a:srgbClr val="000000"/>
                </a:solidFill>
                <a:latin typeface="Arial"/>
              </a:rPr>
              <a:t>High Strength Fastener Guidelines</a:t>
            </a:r>
            <a:r>
              <a:rPr lang="en-US" dirty="0">
                <a:solidFill>
                  <a:srgbClr val="000000"/>
                </a:solidFill>
                <a:latin typeface="Arial"/>
              </a:rPr>
              <a:t>:</a:t>
            </a:r>
          </a:p>
          <a:p>
            <a:endParaRPr lang="en-US" dirty="0">
              <a:solidFill>
                <a:srgbClr val="000000"/>
              </a:solidFill>
              <a:latin typeface="Arial"/>
            </a:endParaRPr>
          </a:p>
          <a:p>
            <a:pPr marL="285750" indent="-285750">
              <a:buFont typeface="Arial" panose="020B0604020202020204" pitchFamily="34" charset="0"/>
              <a:buChar char="•"/>
            </a:pPr>
            <a:r>
              <a:rPr lang="en-US" dirty="0">
                <a:solidFill>
                  <a:srgbClr val="000000"/>
                </a:solidFill>
                <a:latin typeface="Arial"/>
              </a:rPr>
              <a:t>Supplier must be on the V701/702 approved list</a:t>
            </a:r>
          </a:p>
          <a:p>
            <a:pPr marL="285750" indent="-285750">
              <a:buFont typeface="Arial" panose="020B0604020202020204" pitchFamily="34" charset="0"/>
              <a:buChar char="•"/>
            </a:pPr>
            <a:endParaRPr lang="en-US" sz="800" dirty="0">
              <a:solidFill>
                <a:srgbClr val="000000"/>
              </a:solidFill>
              <a:latin typeface="Arial"/>
            </a:endParaRPr>
          </a:p>
          <a:p>
            <a:pPr marL="285750" indent="-285750">
              <a:buFont typeface="Arial" panose="020B0604020202020204" pitchFamily="34" charset="0"/>
              <a:buChar char="•"/>
            </a:pPr>
            <a:endParaRPr lang="en-US" sz="800" dirty="0">
              <a:solidFill>
                <a:srgbClr val="000000"/>
              </a:solidFill>
              <a:latin typeface="Arial"/>
            </a:endParaRPr>
          </a:p>
          <a:p>
            <a:pPr marL="285750" indent="-285750">
              <a:buFont typeface="Arial" panose="020B0604020202020204" pitchFamily="34" charset="0"/>
              <a:buChar char="•"/>
            </a:pPr>
            <a:r>
              <a:rPr lang="en-US" dirty="0">
                <a:solidFill>
                  <a:srgbClr val="000000"/>
                </a:solidFill>
                <a:latin typeface="Arial"/>
              </a:rPr>
              <a:t>Must be marked by the manufacturer with the specified grade identification symbol in accordance with the applicable standard.</a:t>
            </a:r>
          </a:p>
          <a:p>
            <a:pPr marL="285750" indent="-285750">
              <a:buFont typeface="Arial" panose="020B0604020202020204" pitchFamily="34" charset="0"/>
              <a:buChar char="•"/>
            </a:pPr>
            <a:endParaRPr lang="en-US" sz="800" dirty="0">
              <a:solidFill>
                <a:srgbClr val="000000"/>
              </a:solidFill>
              <a:latin typeface="Arial"/>
            </a:endParaRPr>
          </a:p>
          <a:p>
            <a:pPr marL="285750" indent="-285750">
              <a:buFont typeface="Arial" panose="020B0604020202020204" pitchFamily="34" charset="0"/>
              <a:buChar char="•"/>
            </a:pPr>
            <a:r>
              <a:rPr lang="en-US" dirty="0">
                <a:solidFill>
                  <a:srgbClr val="000000"/>
                </a:solidFill>
                <a:latin typeface="Arial"/>
              </a:rPr>
              <a:t>The heads of such hardware must bear the manufacturer's head logo.</a:t>
            </a:r>
          </a:p>
          <a:p>
            <a:pPr marL="285750" indent="-285750">
              <a:buFont typeface="Arial" panose="020B0604020202020204" pitchFamily="34" charset="0"/>
              <a:buChar char="•"/>
            </a:pPr>
            <a:endParaRPr lang="en-US" sz="800" dirty="0">
              <a:solidFill>
                <a:srgbClr val="000000"/>
              </a:solidFill>
              <a:latin typeface="Arial"/>
            </a:endParaRPr>
          </a:p>
        </p:txBody>
      </p:sp>
      <p:pic>
        <p:nvPicPr>
          <p:cNvPr id="9" name="Picture 8"/>
          <p:cNvPicPr>
            <a:picLocks noChangeAspect="1"/>
          </p:cNvPicPr>
          <p:nvPr/>
        </p:nvPicPr>
        <p:blipFill>
          <a:blip r:embed="rId6"/>
          <a:stretch>
            <a:fillRect/>
          </a:stretch>
        </p:blipFill>
        <p:spPr>
          <a:xfrm>
            <a:off x="900212" y="4055407"/>
            <a:ext cx="2536710" cy="1811936"/>
          </a:xfrm>
          <a:prstGeom prst="rect">
            <a:avLst/>
          </a:prstGeom>
        </p:spPr>
      </p:pic>
      <p:pic>
        <p:nvPicPr>
          <p:cNvPr id="3" name="Picture 2"/>
          <p:cNvPicPr>
            <a:picLocks noChangeAspect="1"/>
          </p:cNvPicPr>
          <p:nvPr/>
        </p:nvPicPr>
        <p:blipFill>
          <a:blip r:embed="rId7"/>
          <a:stretch>
            <a:fillRect/>
          </a:stretch>
        </p:blipFill>
        <p:spPr>
          <a:xfrm>
            <a:off x="4309535" y="4055407"/>
            <a:ext cx="1885950" cy="1724025"/>
          </a:xfrm>
          <a:prstGeom prst="rect">
            <a:avLst/>
          </a:prstGeom>
        </p:spPr>
      </p:pic>
      <p:pic>
        <p:nvPicPr>
          <p:cNvPr id="10" name="Slide 16">
            <a:hlinkClick r:id="" action="ppaction://media"/>
            <a:extLst>
              <a:ext uri="{FF2B5EF4-FFF2-40B4-BE49-F238E27FC236}">
                <a16:creationId xmlns:a16="http://schemas.microsoft.com/office/drawing/2014/main" id="{DFF880BC-7BBA-9DEB-76E7-0A5EB6AC75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858624" y="6350000"/>
            <a:ext cx="212725" cy="212725"/>
          </a:xfrm>
          <a:prstGeom prst="rect">
            <a:avLst/>
          </a:prstGeom>
        </p:spPr>
      </p:pic>
    </p:spTree>
    <p:extLst>
      <p:ext uri="{BB962C8B-B14F-4D97-AF65-F5344CB8AC3E}">
        <p14:creationId xmlns:p14="http://schemas.microsoft.com/office/powerpoint/2010/main" val="1861585425"/>
      </p:ext>
    </p:extLst>
  </p:cSld>
  <p:clrMapOvr>
    <a:masterClrMapping/>
  </p:clrMapOvr>
  <p:transition advTm="3102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02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274" y="449580"/>
            <a:ext cx="9227126" cy="1066800"/>
          </a:xfrm>
        </p:spPr>
        <p:txBody>
          <a:bodyPr/>
          <a:lstStyle/>
          <a:p>
            <a:r>
              <a:rPr lang="en-US" sz="3200" dirty="0"/>
              <a:t>V818 – Approved Independent Distributor (trusted supplier)</a:t>
            </a:r>
            <a:br>
              <a:rPr lang="en-US" dirty="0"/>
            </a:br>
            <a:endParaRPr lang="en-US" dirty="0"/>
          </a:p>
        </p:txBody>
      </p:sp>
      <p:pic>
        <p:nvPicPr>
          <p:cNvPr id="7" name="Content Placeholder 6"/>
          <p:cNvPicPr>
            <a:picLocks noGrp="1" noChangeAspect="1"/>
          </p:cNvPicPr>
          <p:nvPr>
            <p:ph idx="1"/>
          </p:nvPr>
        </p:nvPicPr>
        <p:blipFill>
          <a:blip r:embed="rId11"/>
          <a:stretch>
            <a:fillRect/>
          </a:stretch>
        </p:blipFill>
        <p:spPr>
          <a:xfrm>
            <a:off x="7191861" y="1516380"/>
            <a:ext cx="3676088" cy="4495800"/>
          </a:xfrm>
          <a:prstGeom prst="rect">
            <a:avLst/>
          </a:prstGeom>
        </p:spPr>
      </p:pic>
      <p:grpSp>
        <p:nvGrpSpPr>
          <p:cNvPr id="4" name="Group 3"/>
          <p:cNvGrpSpPr/>
          <p:nvPr/>
        </p:nvGrpSpPr>
        <p:grpSpPr>
          <a:xfrm>
            <a:off x="10575256" y="660020"/>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sp>
        <p:nvSpPr>
          <p:cNvPr id="8" name="Rectangle 7"/>
          <p:cNvSpPr/>
          <p:nvPr/>
        </p:nvSpPr>
        <p:spPr>
          <a:xfrm>
            <a:off x="748145" y="1321724"/>
            <a:ext cx="5926860" cy="3508653"/>
          </a:xfrm>
          <a:prstGeom prst="rect">
            <a:avLst/>
          </a:prstGeom>
        </p:spPr>
        <p:txBody>
          <a:bodyPr wrap="square">
            <a:spAutoFit/>
          </a:bodyPr>
          <a:lstStyle/>
          <a:p>
            <a:r>
              <a:rPr lang="en-US" b="1" dirty="0">
                <a:solidFill>
                  <a:srgbClr val="000000"/>
                </a:solidFill>
                <a:latin typeface="Arial"/>
              </a:rPr>
              <a:t>Counterfeit Avoidance/Mitigation Requirements for Electronic Components &amp; Assemblies</a:t>
            </a:r>
          </a:p>
          <a:p>
            <a:pPr marL="285750" indent="-285750">
              <a:buFont typeface="Arial" panose="020B0604020202020204" pitchFamily="34" charset="0"/>
              <a:buChar char="•"/>
            </a:pPr>
            <a:endParaRPr lang="en-US" sz="800" dirty="0"/>
          </a:p>
          <a:p>
            <a:pPr marL="285750" indent="-285750">
              <a:buFont typeface="Arial" panose="020B0604020202020204" pitchFamily="34" charset="0"/>
              <a:buChar char="•"/>
            </a:pPr>
            <a:endParaRPr lang="en-US" sz="800" dirty="0"/>
          </a:p>
          <a:p>
            <a:pPr marL="285750" indent="-285750">
              <a:buFont typeface="Arial" panose="020B0604020202020204" pitchFamily="34" charset="0"/>
              <a:buChar char="•"/>
            </a:pPr>
            <a:r>
              <a:rPr lang="en-US" dirty="0"/>
              <a:t>The supplier must be GDLS approved</a:t>
            </a:r>
          </a:p>
          <a:p>
            <a:pPr marL="742950" lvl="1" indent="-285750">
              <a:buFont typeface="Arial" panose="020B0604020202020204" pitchFamily="34" charset="0"/>
              <a:buChar char="•"/>
            </a:pPr>
            <a:r>
              <a:rPr lang="en-US" dirty="0"/>
              <a:t>V818 audit used to place on approval list</a:t>
            </a:r>
          </a:p>
          <a:p>
            <a:pPr marL="1200150" lvl="2" indent="-285750">
              <a:buFont typeface="Arial" panose="020B0604020202020204" pitchFamily="34" charset="0"/>
              <a:buChar char="•"/>
            </a:pPr>
            <a:r>
              <a:rPr lang="en-US" dirty="0"/>
              <a:t>Regional Manager will provide you;</a:t>
            </a:r>
          </a:p>
          <a:p>
            <a:pPr marL="1657350" lvl="3" indent="-285750">
              <a:buFont typeface="Arial" panose="020B0604020202020204" pitchFamily="34" charset="0"/>
              <a:buChar char="•"/>
            </a:pPr>
            <a:r>
              <a:rPr lang="en-US" dirty="0"/>
              <a:t>V818 work directive</a:t>
            </a:r>
          </a:p>
          <a:p>
            <a:pPr marL="1657350" lvl="3" indent="-285750">
              <a:buFont typeface="Arial" panose="020B0604020202020204" pitchFamily="34" charset="0"/>
              <a:buChar char="•"/>
            </a:pPr>
            <a:r>
              <a:rPr lang="en-US" dirty="0"/>
              <a:t>V818 Checklist </a:t>
            </a:r>
          </a:p>
          <a:p>
            <a:pPr marL="285750" indent="-285750">
              <a:buFont typeface="Arial" panose="020B0604020202020204" pitchFamily="34" charset="0"/>
              <a:buChar char="•"/>
            </a:pPr>
            <a:endParaRPr lang="en-US" sz="800" b="1" dirty="0">
              <a:solidFill>
                <a:srgbClr val="000000"/>
              </a:solidFill>
              <a:latin typeface="Arial"/>
            </a:endParaRPr>
          </a:p>
          <a:p>
            <a:pPr marL="285750" indent="-285750">
              <a:buFont typeface="Arial" panose="020B0604020202020204" pitchFamily="34" charset="0"/>
              <a:buChar char="•"/>
            </a:pPr>
            <a:endParaRPr lang="en-US" u="sng" dirty="0"/>
          </a:p>
          <a:p>
            <a:pPr marL="285750" indent="-285750">
              <a:buFont typeface="Arial" panose="020B0604020202020204" pitchFamily="34" charset="0"/>
              <a:buChar char="•"/>
            </a:pPr>
            <a:r>
              <a:rPr lang="en-US" dirty="0">
                <a:solidFill>
                  <a:srgbClr val="000000"/>
                </a:solidFill>
                <a:latin typeface="Arial"/>
              </a:rPr>
              <a:t>Complete the V818 checklist and return to your regional manager with your mileage/time.</a:t>
            </a:r>
          </a:p>
          <a:p>
            <a:pPr marL="285750" indent="-285750">
              <a:buFont typeface="Arial" panose="020B0604020202020204" pitchFamily="34" charset="0"/>
              <a:buChar char="•"/>
            </a:pPr>
            <a:endParaRPr lang="en-US" dirty="0">
              <a:solidFill>
                <a:srgbClr val="000000"/>
              </a:solidFill>
              <a:latin typeface="Arial"/>
            </a:endParaRPr>
          </a:p>
        </p:txBody>
      </p:sp>
      <p:pic>
        <p:nvPicPr>
          <p:cNvPr id="9" name="Recorded Sound">
            <a:hlinkClick r:id="" action="ppaction://media"/>
            <a:extLst>
              <a:ext uri="{FF2B5EF4-FFF2-40B4-BE49-F238E27FC236}">
                <a16:creationId xmlns:a16="http://schemas.microsoft.com/office/drawing/2014/main" id="{3A6E5127-9ED8-96D6-D0B3-500C9FFE721F}"/>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691434" y="6270083"/>
            <a:ext cx="406400" cy="406400"/>
          </a:xfrm>
          <a:prstGeom prst="rect">
            <a:avLst/>
          </a:prstGeom>
        </p:spPr>
      </p:pic>
      <p:pic>
        <p:nvPicPr>
          <p:cNvPr id="10" name="Slide 17">
            <a:hlinkClick r:id="" action="ppaction://media"/>
            <a:extLst>
              <a:ext uri="{FF2B5EF4-FFF2-40B4-BE49-F238E27FC236}">
                <a16:creationId xmlns:a16="http://schemas.microsoft.com/office/drawing/2014/main" id="{49457E0A-C336-4284-5E0E-73329781B0E4}"/>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11698868" y="6264507"/>
            <a:ext cx="406400" cy="406400"/>
          </a:xfrm>
          <a:prstGeom prst="rect">
            <a:avLst/>
          </a:prstGeom>
        </p:spPr>
      </p:pic>
      <p:pic>
        <p:nvPicPr>
          <p:cNvPr id="11" name="Recorded Sound">
            <a:hlinkClick r:id="" action="ppaction://media"/>
            <a:extLst>
              <a:ext uri="{FF2B5EF4-FFF2-40B4-BE49-F238E27FC236}">
                <a16:creationId xmlns:a16="http://schemas.microsoft.com/office/drawing/2014/main" id="{937C5817-4D0F-F0EB-7060-1DFEC700B923}"/>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flipH="1">
            <a:off x="12097834" y="6270083"/>
            <a:ext cx="159292" cy="159292"/>
          </a:xfrm>
          <a:prstGeom prst="rect">
            <a:avLst/>
          </a:prstGeom>
        </p:spPr>
      </p:pic>
      <p:pic>
        <p:nvPicPr>
          <p:cNvPr id="12" name="Recorded Sound">
            <a:hlinkClick r:id="" action="ppaction://media"/>
            <a:extLst>
              <a:ext uri="{FF2B5EF4-FFF2-40B4-BE49-F238E27FC236}">
                <a16:creationId xmlns:a16="http://schemas.microsoft.com/office/drawing/2014/main" id="{44288595-5DF8-70B3-98C4-BFD254B6A7B0}"/>
              </a:ext>
            </a:extLst>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11858625" y="6304234"/>
            <a:ext cx="206452" cy="206452"/>
          </a:xfrm>
          <a:prstGeom prst="rect">
            <a:avLst/>
          </a:prstGeom>
        </p:spPr>
      </p:pic>
    </p:spTree>
    <p:extLst>
      <p:ext uri="{BB962C8B-B14F-4D97-AF65-F5344CB8AC3E}">
        <p14:creationId xmlns:p14="http://schemas.microsoft.com/office/powerpoint/2010/main" val="4273781347"/>
      </p:ext>
    </p:extLst>
  </p:cSld>
  <p:clrMapOvr>
    <a:masterClrMapping/>
  </p:clrMapOvr>
  <p:transition advTm="354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828"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audio>
              <p:cMediaNode vol="80000">
                <p:cTn id="8" fill="hold" display="0">
                  <p:stCondLst>
                    <p:cond delay="indefinite"/>
                  </p:stCondLst>
                  <p:endCondLst>
                    <p:cond evt="onStopAudio" delay="0">
                      <p:tgtEl>
                        <p:sldTgt/>
                      </p:tgtEl>
                    </p:cond>
                  </p:endCondLst>
                </p:cTn>
                <p:tgtEl>
                  <p:spTgt spid="10"/>
                </p:tgtEl>
              </p:cMediaNode>
            </p:audio>
            <p:audio>
              <p:cMediaNode vol="80000">
                <p:cTn id="9" fill="hold" display="0">
                  <p:stCondLst>
                    <p:cond delay="indefinite"/>
                  </p:stCondLst>
                  <p:endCondLst>
                    <p:cond evt="onStopAudio" delay="0">
                      <p:tgtEl>
                        <p:sldTgt/>
                      </p:tgtEl>
                    </p:cond>
                  </p:endCondLst>
                </p:cTn>
                <p:tgtEl>
                  <p:spTgt spid="11"/>
                </p:tgtEl>
              </p:cMediaNode>
            </p:audio>
            <p:audio>
              <p:cMediaNode vol="80000">
                <p:cTn id="10" fill="hold" display="0">
                  <p:stCondLst>
                    <p:cond delay="indefinite"/>
                  </p:stCondLst>
                  <p:endCondLst>
                    <p:cond evt="onStopAudio" delay="0">
                      <p:tgtEl>
                        <p:sldTgt/>
                      </p:tgtEl>
                    </p:cond>
                  </p:endCondLst>
                </p:cTn>
                <p:tgtEl>
                  <p:spTgt spid="1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6">
            <a:extLst>
              <a:ext uri="{FF2B5EF4-FFF2-40B4-BE49-F238E27FC236}">
                <a16:creationId xmlns:a16="http://schemas.microsoft.com/office/drawing/2014/main" id="{0000B7D4-0AFE-40E3-A540-551CC12DA903}"/>
              </a:ext>
            </a:extLst>
          </p:cNvPr>
          <p:cNvPicPr>
            <a:picLocks noChangeAspect="1"/>
          </p:cNvPicPr>
          <p:nvPr/>
        </p:nvPicPr>
        <p:blipFill>
          <a:blip r:embed="rId7"/>
          <a:stretch>
            <a:fillRect/>
          </a:stretch>
        </p:blipFill>
        <p:spPr bwMode="auto">
          <a:xfrm>
            <a:off x="7962723" y="1417638"/>
            <a:ext cx="3742147" cy="4475054"/>
          </a:xfrm>
          <a:prstGeom prst="rect">
            <a:avLst/>
          </a:prstGeom>
          <a:noFill/>
          <a:ln w="12700">
            <a:noFill/>
            <a:miter lim="800000"/>
            <a:headEnd/>
            <a:tailEnd/>
          </a:ln>
          <a:effectLst/>
        </p:spPr>
      </p:pic>
      <p:sp>
        <p:nvSpPr>
          <p:cNvPr id="2" name="Title 1"/>
          <p:cNvSpPr>
            <a:spLocks noGrp="1"/>
          </p:cNvSpPr>
          <p:nvPr>
            <p:ph type="title"/>
          </p:nvPr>
        </p:nvSpPr>
        <p:spPr/>
        <p:txBody>
          <a:bodyPr/>
          <a:lstStyle/>
          <a:p>
            <a:r>
              <a:rPr lang="en-US" sz="3200" dirty="0"/>
              <a:t>V820 – ASTM A514 Material Supplier</a:t>
            </a:r>
            <a:br>
              <a:rPr lang="en-US" dirty="0"/>
            </a:br>
            <a:endParaRPr lang="en-US" dirty="0"/>
          </a:p>
        </p:txBody>
      </p:sp>
      <p:sp>
        <p:nvSpPr>
          <p:cNvPr id="13" name="Content Placeholder 12">
            <a:extLst>
              <a:ext uri="{FF2B5EF4-FFF2-40B4-BE49-F238E27FC236}">
                <a16:creationId xmlns:a16="http://schemas.microsoft.com/office/drawing/2014/main" id="{7C3AD15F-3ACF-880D-5827-1E996C76D656}"/>
              </a:ext>
            </a:extLst>
          </p:cNvPr>
          <p:cNvSpPr>
            <a:spLocks noGrp="1"/>
          </p:cNvSpPr>
          <p:nvPr>
            <p:ph sz="quarter" idx="4"/>
          </p:nvPr>
        </p:nvSpPr>
        <p:spPr>
          <a:xfrm>
            <a:off x="609600" y="1187627"/>
            <a:ext cx="7644871" cy="3951288"/>
          </a:xfrm>
        </p:spPr>
        <p:txBody>
          <a:bodyPr/>
          <a:lstStyle/>
          <a:p>
            <a:pPr marL="0" indent="0">
              <a:buNone/>
            </a:pPr>
            <a:r>
              <a:rPr lang="en-US" b="1" dirty="0"/>
              <a:t>First Time Audit</a:t>
            </a:r>
          </a:p>
          <a:p>
            <a:pPr>
              <a:buFont typeface="Arial" panose="020B0604020202020204" pitchFamily="34" charset="0"/>
              <a:buChar char="•"/>
            </a:pPr>
            <a:r>
              <a:rPr lang="en-US" sz="2000" dirty="0"/>
              <a:t>Receive work directive and audit checklist from regional manager</a:t>
            </a:r>
          </a:p>
          <a:p>
            <a:pPr>
              <a:buFont typeface="Arial" panose="020B0604020202020204" pitchFamily="34" charset="0"/>
              <a:buChar char="•"/>
            </a:pPr>
            <a:r>
              <a:rPr lang="en-US" sz="2000" dirty="0"/>
              <a:t>Complete checklist </a:t>
            </a:r>
          </a:p>
          <a:p>
            <a:pPr lvl="1">
              <a:buFont typeface="Arial" panose="020B0604020202020204" pitchFamily="34" charset="0"/>
              <a:buChar char="•"/>
            </a:pPr>
            <a:r>
              <a:rPr lang="en-US" sz="1600" dirty="0"/>
              <a:t>Some questions may be N/A for first time audit</a:t>
            </a:r>
          </a:p>
          <a:p>
            <a:pPr>
              <a:buFont typeface="Arial" panose="020B0604020202020204" pitchFamily="34" charset="0"/>
              <a:buChar char="•"/>
            </a:pPr>
            <a:r>
              <a:rPr lang="en-US" sz="2000" dirty="0"/>
              <a:t>Send completed audit to Regional Manager with time/mileage</a:t>
            </a:r>
          </a:p>
          <a:p>
            <a:pPr marL="0" indent="0">
              <a:buNone/>
            </a:pPr>
            <a:r>
              <a:rPr lang="en-US" b="1" dirty="0"/>
              <a:t>Surveillance Audit</a:t>
            </a:r>
          </a:p>
          <a:p>
            <a:pPr>
              <a:buFont typeface="Arial" panose="020B0604020202020204" pitchFamily="34" charset="0"/>
              <a:buChar char="•"/>
            </a:pPr>
            <a:r>
              <a:rPr lang="en-US" sz="2000" dirty="0"/>
              <a:t>Done every 2 years</a:t>
            </a:r>
          </a:p>
          <a:p>
            <a:pPr>
              <a:buFont typeface="Arial" panose="020B0604020202020204" pitchFamily="34" charset="0"/>
              <a:buChar char="•"/>
            </a:pPr>
            <a:r>
              <a:rPr lang="en-US" sz="2000" dirty="0"/>
              <a:t>Please note that the surveillance audit has additional  questions and requires a review of:</a:t>
            </a:r>
          </a:p>
          <a:p>
            <a:pPr lvl="1">
              <a:buFont typeface="Arial" panose="020B0604020202020204" pitchFamily="34" charset="0"/>
              <a:buChar char="•"/>
            </a:pPr>
            <a:r>
              <a:rPr lang="en-US" dirty="0"/>
              <a:t>Valid approval letter</a:t>
            </a:r>
          </a:p>
          <a:p>
            <a:pPr lvl="1">
              <a:buFont typeface="Arial" panose="020B0604020202020204" pitchFamily="34" charset="0"/>
              <a:buChar char="•"/>
            </a:pPr>
            <a:r>
              <a:rPr lang="en-US" dirty="0"/>
              <a:t>Cutting Log (SCM-037)</a:t>
            </a:r>
          </a:p>
          <a:p>
            <a:pPr lvl="2">
              <a:buFont typeface="Arial" panose="020B0604020202020204" pitchFamily="34" charset="0"/>
              <a:buChar char="•"/>
            </a:pPr>
            <a:r>
              <a:rPr lang="en-US" sz="2000" dirty="0">
                <a:solidFill>
                  <a:schemeClr val="tx1"/>
                </a:solidFill>
                <a:effectLst/>
                <a:ea typeface="Calibri" panose="020F0502020204030204" pitchFamily="34" charset="0"/>
                <a:cs typeface="Calibri" panose="020F0502020204030204" pitchFamily="34" charset="0"/>
              </a:rPr>
              <a:t>Validate 3 material certifications of prior shipments </a:t>
            </a:r>
            <a:endParaRPr lang="en-US" sz="2000" dirty="0">
              <a:solidFill>
                <a:schemeClr val="tx1"/>
              </a:solidFill>
            </a:endParaRPr>
          </a:p>
          <a:p>
            <a:pPr lvl="1">
              <a:buFont typeface="Arial" panose="020B0604020202020204" pitchFamily="34" charset="0"/>
              <a:buChar char="•"/>
            </a:pPr>
            <a:endParaRPr lang="en-US" dirty="0"/>
          </a:p>
        </p:txBody>
      </p:sp>
      <p:grpSp>
        <p:nvGrpSpPr>
          <p:cNvPr id="4" name="Group 3"/>
          <p:cNvGrpSpPr/>
          <p:nvPr/>
        </p:nvGrpSpPr>
        <p:grpSpPr>
          <a:xfrm>
            <a:off x="10580297" y="777265"/>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3" name="Slide 18">
            <a:hlinkClick r:id="" action="ppaction://media"/>
            <a:extLst>
              <a:ext uri="{FF2B5EF4-FFF2-40B4-BE49-F238E27FC236}">
                <a16:creationId xmlns:a16="http://schemas.microsoft.com/office/drawing/2014/main" id="{D4AB54E2-6E26-A4FF-26E5-FDFFF7BE279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795917" y="6261100"/>
            <a:ext cx="406400" cy="406400"/>
          </a:xfrm>
          <a:prstGeom prst="rect">
            <a:avLst/>
          </a:prstGeom>
        </p:spPr>
      </p:pic>
      <p:pic>
        <p:nvPicPr>
          <p:cNvPr id="7" name="Slide 18">
            <a:hlinkClick r:id="" action="ppaction://media"/>
            <a:extLst>
              <a:ext uri="{FF2B5EF4-FFF2-40B4-BE49-F238E27FC236}">
                <a16:creationId xmlns:a16="http://schemas.microsoft.com/office/drawing/2014/main" id="{D877CCA6-9F03-F542-22FA-6A6D69E32DC9}"/>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795917" y="6380722"/>
            <a:ext cx="286778" cy="286778"/>
          </a:xfrm>
          <a:prstGeom prst="rect">
            <a:avLst/>
          </a:prstGeom>
        </p:spPr>
      </p:pic>
    </p:spTree>
    <p:extLst>
      <p:ext uri="{BB962C8B-B14F-4D97-AF65-F5344CB8AC3E}">
        <p14:creationId xmlns:p14="http://schemas.microsoft.com/office/powerpoint/2010/main" val="2866325066"/>
      </p:ext>
    </p:extLst>
  </p:cSld>
  <p:clrMapOvr>
    <a:masterClrMapping/>
  </p:clrMapOvr>
  <p:transition advTm="4933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72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audio>
              <p:cMediaNode vol="80000">
                <p:cTn id="8"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 1 – Supplier Approval Process</a:t>
            </a:r>
          </a:p>
        </p:txBody>
      </p:sp>
      <p:grpSp>
        <p:nvGrpSpPr>
          <p:cNvPr id="4" name="Group 3"/>
          <p:cNvGrpSpPr/>
          <p:nvPr/>
        </p:nvGrpSpPr>
        <p:grpSpPr>
          <a:xfrm>
            <a:off x="10538733" y="699764"/>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3076" name="Picture 4" descr="Top 60 Quiz Time Clip Art, Vector Graphics and Illustrations - iStock">
            <a:extLst>
              <a:ext uri="{FF2B5EF4-FFF2-40B4-BE49-F238E27FC236}">
                <a16:creationId xmlns:a16="http://schemas.microsoft.com/office/drawing/2014/main" id="{909BB12D-FCF6-CDD6-F52B-372A5C061E43}"/>
              </a:ext>
            </a:extLst>
          </p:cNvPr>
          <p:cNvPicPr>
            <a:picLocks noGrp="1" noChangeAspect="1" noChangeArrowheads="1"/>
          </p:cNvPicPr>
          <p:nvPr>
            <p:ph idx="1"/>
          </p:nvPr>
        </p:nvPicPr>
        <p:blipFill>
          <a:blip r:embed="rId7" cstate="print">
            <a:extLst>
              <a:ext uri="{28A0092B-C50C-407E-A947-70E740481C1C}">
                <a14:useLocalDpi xmlns:a14="http://schemas.microsoft.com/office/drawing/2010/main" val="0"/>
              </a:ext>
            </a:extLst>
          </a:blip>
          <a:srcRect/>
          <a:stretch>
            <a:fillRect/>
          </a:stretch>
        </p:blipFill>
        <p:spPr bwMode="auto">
          <a:xfrm>
            <a:off x="9022801" y="2887942"/>
            <a:ext cx="2313002" cy="2313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41145" y="1366787"/>
            <a:ext cx="7055318" cy="5355312"/>
          </a:xfrm>
          <a:prstGeom prst="rect">
            <a:avLst/>
          </a:prstGeom>
          <a:noFill/>
        </p:spPr>
        <p:txBody>
          <a:bodyPr wrap="square" rtlCol="0">
            <a:spAutoFit/>
          </a:bodyPr>
          <a:lstStyle/>
          <a:p>
            <a:pPr marL="342900" indent="-342900">
              <a:buFont typeface="+mj-lt"/>
              <a:buAutoNum type="arabicPeriod"/>
            </a:pPr>
            <a:r>
              <a:rPr lang="en-US" dirty="0"/>
              <a:t>What special process audit is needed for A514 material?</a:t>
            </a:r>
          </a:p>
          <a:p>
            <a:pPr marL="800100" lvl="1" indent="-342900">
              <a:buFont typeface="+mj-lt"/>
              <a:buAutoNum type="alphaLcParenR"/>
            </a:pPr>
            <a:r>
              <a:rPr lang="en-US" dirty="0"/>
              <a:t>V717  </a:t>
            </a:r>
          </a:p>
          <a:p>
            <a:pPr marL="800100" lvl="1" indent="-342900">
              <a:buFont typeface="+mj-lt"/>
              <a:buAutoNum type="alphaLcParenR"/>
            </a:pPr>
            <a:r>
              <a:rPr lang="en-US" dirty="0"/>
              <a:t>V820 </a:t>
            </a:r>
          </a:p>
          <a:p>
            <a:pPr marL="800100" lvl="1" indent="-342900">
              <a:buFont typeface="+mj-lt"/>
              <a:buAutoNum type="alphaLcParenR"/>
            </a:pPr>
            <a:r>
              <a:rPr lang="en-US" dirty="0"/>
              <a:t>V701</a:t>
            </a:r>
          </a:p>
          <a:p>
            <a:pPr marL="800100" lvl="1" indent="-342900">
              <a:buFont typeface="+mj-lt"/>
              <a:buAutoNum type="alphaLcParenR"/>
            </a:pPr>
            <a:r>
              <a:rPr lang="en-US" dirty="0"/>
              <a:t>V818</a:t>
            </a:r>
          </a:p>
          <a:p>
            <a:pPr marL="800100" lvl="1" indent="-342900">
              <a:buFont typeface="+mj-lt"/>
              <a:buAutoNum type="alphaLcParenR"/>
            </a:pPr>
            <a:endParaRPr lang="en-US" dirty="0"/>
          </a:p>
          <a:p>
            <a:pPr marL="0" lvl="1"/>
            <a:r>
              <a:rPr lang="en-US" dirty="0"/>
              <a:t>2.  A VQSA or VMIN is required for commercial suppliers.</a:t>
            </a:r>
          </a:p>
          <a:p>
            <a:pPr marL="457200" lvl="2"/>
            <a:r>
              <a:rPr lang="en-US" dirty="0"/>
              <a:t>a) True</a:t>
            </a:r>
          </a:p>
          <a:p>
            <a:pPr marL="457200" lvl="2"/>
            <a:r>
              <a:rPr lang="en-US" dirty="0"/>
              <a:t>b)  False</a:t>
            </a:r>
          </a:p>
          <a:p>
            <a:pPr marL="800100" lvl="2" indent="-342900">
              <a:buFont typeface="+mj-lt"/>
              <a:buAutoNum type="arabicPeriod"/>
            </a:pPr>
            <a:endParaRPr lang="en-US" dirty="0"/>
          </a:p>
          <a:p>
            <a:pPr marL="287338" lvl="2" indent="-287338"/>
            <a:r>
              <a:rPr lang="en-US" dirty="0"/>
              <a:t>3. What information are you looking for on the QMS certification.  Circle all that apply.</a:t>
            </a:r>
          </a:p>
          <a:p>
            <a:pPr marL="800100" lvl="3" indent="-342900">
              <a:buFont typeface="+mj-lt"/>
              <a:buAutoNum type="alphaLcParenR"/>
            </a:pPr>
            <a:r>
              <a:rPr lang="en-US" dirty="0"/>
              <a:t>Expiration date</a:t>
            </a:r>
          </a:p>
          <a:p>
            <a:pPr marL="800100" lvl="3" indent="-342900">
              <a:buFont typeface="+mj-lt"/>
              <a:buAutoNum type="alphaLcParenR"/>
            </a:pPr>
            <a:r>
              <a:rPr lang="en-US" dirty="0"/>
              <a:t>Location you are auditing</a:t>
            </a:r>
          </a:p>
          <a:p>
            <a:pPr marL="800100" lvl="3" indent="-342900">
              <a:buFont typeface="+mj-lt"/>
              <a:buAutoNum type="alphaLcParenR"/>
            </a:pPr>
            <a:r>
              <a:rPr lang="en-US" dirty="0"/>
              <a:t>Quality managers name</a:t>
            </a:r>
          </a:p>
          <a:p>
            <a:pPr marL="800100" lvl="3" indent="-342900">
              <a:buFont typeface="+mj-lt"/>
              <a:buAutoNum type="alphaLcParenR"/>
            </a:pPr>
            <a:r>
              <a:rPr lang="en-US" dirty="0"/>
              <a:t>Scope of certification</a:t>
            </a:r>
          </a:p>
          <a:p>
            <a:pPr marL="800100" lvl="3" indent="-342900">
              <a:buFont typeface="+mj-lt"/>
              <a:buAutoNum type="alphaLcParenR"/>
            </a:pPr>
            <a:endParaRPr lang="en-US" dirty="0"/>
          </a:p>
          <a:p>
            <a:pPr marL="800100" lvl="3" indent="-342900">
              <a:buFont typeface="+mj-lt"/>
              <a:buAutoNum type="alphaLcParenR"/>
            </a:pPr>
            <a:endParaRPr lang="en-US" dirty="0"/>
          </a:p>
          <a:p>
            <a:pPr marL="800100" lvl="3" indent="-342900">
              <a:buFont typeface="+mj-lt"/>
              <a:buAutoNum type="alphaLcParenR"/>
            </a:pPr>
            <a:endParaRPr lang="en-US" dirty="0"/>
          </a:p>
        </p:txBody>
      </p:sp>
      <p:pic>
        <p:nvPicPr>
          <p:cNvPr id="10" name="Recorded Sound">
            <a:hlinkClick r:id="" action="ppaction://media"/>
            <a:extLst>
              <a:ext uri="{FF2B5EF4-FFF2-40B4-BE49-F238E27FC236}">
                <a16:creationId xmlns:a16="http://schemas.microsoft.com/office/drawing/2014/main" id="{7671D9A3-3BD7-1051-D960-2763176CC8A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74475" y="6325224"/>
            <a:ext cx="406400" cy="406400"/>
          </a:xfrm>
          <a:prstGeom prst="rect">
            <a:avLst/>
          </a:prstGeom>
        </p:spPr>
      </p:pic>
      <p:pic>
        <p:nvPicPr>
          <p:cNvPr id="12" name="Recorded Sound">
            <a:hlinkClick r:id="" action="ppaction://media"/>
            <a:extLst>
              <a:ext uri="{FF2B5EF4-FFF2-40B4-BE49-F238E27FC236}">
                <a16:creationId xmlns:a16="http://schemas.microsoft.com/office/drawing/2014/main" id="{BA4D9725-C710-DD88-EF11-EEC0F6652B63}"/>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674475" y="6306174"/>
            <a:ext cx="406400" cy="406400"/>
          </a:xfrm>
          <a:prstGeom prst="rect">
            <a:avLst/>
          </a:prstGeom>
        </p:spPr>
      </p:pic>
    </p:spTree>
    <p:extLst>
      <p:ext uri="{BB962C8B-B14F-4D97-AF65-F5344CB8AC3E}">
        <p14:creationId xmlns:p14="http://schemas.microsoft.com/office/powerpoint/2010/main" val="910642525"/>
      </p:ext>
    </p:extLst>
  </p:cSld>
  <p:clrMapOvr>
    <a:masterClrMapping/>
  </p:clrMapOvr>
  <mc:AlternateContent xmlns:mc="http://schemas.openxmlformats.org/markup-compatibility/2006" xmlns:p14="http://schemas.microsoft.com/office/powerpoint/2010/main">
    <mc:Choice Requires="p14">
      <p:transition spd="slow" p14:dur="525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209"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audio>
              <p:cMediaNode vol="80000">
                <p:cTn id="8" fill="hold" display="0">
                  <p:stCondLst>
                    <p:cond delay="indefinite"/>
                  </p:stCondLst>
                  <p:endCondLst>
                    <p:cond evt="onStopAudio" delay="0">
                      <p:tgtEl>
                        <p:sldTgt/>
                      </p:tgtEl>
                    </p:cond>
                  </p:endCondLst>
                </p:cTn>
                <p:tgtEl>
                  <p:spTgt spid="1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Image result for quality sta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04843" y="3656096"/>
            <a:ext cx="2439217" cy="184478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a:t>Section 2: Inspection Delegation (QJ-21)</a:t>
            </a:r>
          </a:p>
        </p:txBody>
      </p:sp>
      <p:sp>
        <p:nvSpPr>
          <p:cNvPr id="3" name="Content Placeholder 2"/>
          <p:cNvSpPr>
            <a:spLocks noGrp="1"/>
          </p:cNvSpPr>
          <p:nvPr>
            <p:ph idx="1"/>
          </p:nvPr>
        </p:nvSpPr>
        <p:spPr>
          <a:xfrm>
            <a:off x="821269" y="1416702"/>
            <a:ext cx="9312288" cy="4858871"/>
          </a:xfrm>
        </p:spPr>
        <p:txBody>
          <a:bodyPr/>
          <a:lstStyle/>
          <a:p>
            <a:pPr marL="0" indent="0" algn="ctr">
              <a:buSzPct val="104000"/>
              <a:buNone/>
            </a:pPr>
            <a:r>
              <a:rPr lang="en-US" sz="2400" b="1" dirty="0"/>
              <a:t>There are </a:t>
            </a:r>
            <a:r>
              <a:rPr lang="en-US" sz="2400" b="1" u="sng" dirty="0"/>
              <a:t>NO</a:t>
            </a:r>
            <a:r>
              <a:rPr lang="en-US" sz="2400" b="1" dirty="0"/>
              <a:t> receiving inspectors in any of our GDLS Receiving Locations. </a:t>
            </a:r>
          </a:p>
          <a:p>
            <a:pPr marL="0" indent="0" algn="ctr">
              <a:buSzPct val="104000"/>
              <a:buNone/>
            </a:pPr>
            <a:endParaRPr lang="en-US" sz="2400" b="1" dirty="0"/>
          </a:p>
          <a:p>
            <a:pPr>
              <a:buSzPct val="104000"/>
              <a:buFont typeface="Arial" panose="020B0604020202020204" pitchFamily="34" charset="0"/>
              <a:buChar char="•"/>
            </a:pPr>
            <a:r>
              <a:rPr lang="en-US" sz="1800" dirty="0"/>
              <a:t>Inspection Delegation (ID)  </a:t>
            </a:r>
          </a:p>
          <a:p>
            <a:pPr lvl="1">
              <a:buSzPct val="104000"/>
              <a:buFont typeface="Arial" panose="020B0604020202020204" pitchFamily="34" charset="0"/>
              <a:buChar char="•"/>
            </a:pPr>
            <a:r>
              <a:rPr lang="en-US" sz="1800" dirty="0"/>
              <a:t>GDLS certified supplier program </a:t>
            </a:r>
          </a:p>
          <a:p>
            <a:pPr lvl="1">
              <a:buSzPct val="104000"/>
              <a:buFont typeface="Arial" panose="020B0604020202020204" pitchFamily="34" charset="0"/>
              <a:buChar char="•"/>
            </a:pPr>
            <a:r>
              <a:rPr lang="en-US" sz="1800" dirty="0"/>
              <a:t>PO quality clause QJ-21</a:t>
            </a:r>
          </a:p>
          <a:p>
            <a:pPr lvl="1">
              <a:buSzPct val="104000"/>
              <a:buFont typeface="Arial" panose="020B0604020202020204" pitchFamily="34" charset="0"/>
              <a:buChar char="•"/>
            </a:pPr>
            <a:r>
              <a:rPr lang="en-US" sz="1800" dirty="0"/>
              <a:t>GDLS stamp unique to individual(s) supplier quality personnel </a:t>
            </a:r>
          </a:p>
          <a:p>
            <a:pPr lvl="2">
              <a:buSzPct val="104000"/>
              <a:buFont typeface="Arial" panose="020B0604020202020204" pitchFamily="34" charset="0"/>
              <a:buChar char="•"/>
            </a:pPr>
            <a:r>
              <a:rPr lang="en-US" sz="1800" dirty="0"/>
              <a:t>If stamp holder is no longer with company, the stamp must be collected and returned to regional manager</a:t>
            </a:r>
          </a:p>
          <a:p>
            <a:pPr lvl="2">
              <a:buSzPct val="104000"/>
              <a:buFont typeface="Arial" panose="020B0604020202020204" pitchFamily="34" charset="0"/>
              <a:buChar char="•"/>
            </a:pPr>
            <a:endParaRPr lang="en-US" sz="1000" dirty="0"/>
          </a:p>
          <a:p>
            <a:pPr marL="742950" lvl="2" indent="-285750" fontAlgn="auto">
              <a:spcBef>
                <a:spcPts val="0"/>
              </a:spcBef>
              <a:spcAft>
                <a:spcPts val="0"/>
              </a:spcAft>
              <a:buClrTx/>
              <a:buSzPct val="104000"/>
              <a:buFont typeface="Arial" panose="020B0604020202020204" pitchFamily="34" charset="0"/>
              <a:buChar char="•"/>
              <a:defRPr/>
            </a:pPr>
            <a:r>
              <a:rPr lang="en-US" sz="1800" kern="1200" dirty="0">
                <a:solidFill>
                  <a:srgbClr val="000000"/>
                </a:solidFill>
                <a:latin typeface="Arial"/>
                <a:ea typeface="+mn-ea"/>
                <a:cs typeface="+mn-cs"/>
              </a:rPr>
              <a:t>ID Stamp holders will be audited</a:t>
            </a:r>
            <a:r>
              <a:rPr kumimoji="0" lang="en-US" sz="1800" b="0" i="0" u="none" strike="noStrike" kern="1200" cap="none" spc="0" normalizeH="0" baseline="0" noProof="0" dirty="0">
                <a:ln>
                  <a:noFill/>
                </a:ln>
                <a:solidFill>
                  <a:srgbClr val="000000"/>
                </a:solidFill>
                <a:effectLst/>
                <a:uLnTx/>
                <a:uFillTx/>
                <a:latin typeface="Arial"/>
                <a:ea typeface="+mn-ea"/>
                <a:cs typeface="+mn-cs"/>
              </a:rPr>
              <a:t> every 2 years or as directed by GDLS SQA Regional manager for compliance using the VIDA audit.</a:t>
            </a:r>
          </a:p>
          <a:p>
            <a:pPr marL="0" lvl="1" indent="0">
              <a:buSzPct val="104000"/>
              <a:buNone/>
            </a:pPr>
            <a:endParaRPr lang="en-US" sz="2000" dirty="0"/>
          </a:p>
        </p:txBody>
      </p:sp>
      <p:grpSp>
        <p:nvGrpSpPr>
          <p:cNvPr id="9" name="Group 8"/>
          <p:cNvGrpSpPr/>
          <p:nvPr/>
        </p:nvGrpSpPr>
        <p:grpSpPr>
          <a:xfrm>
            <a:off x="10538733" y="699764"/>
            <a:ext cx="1017911" cy="1040258"/>
            <a:chOff x="5077769" y="1731022"/>
            <a:chExt cx="1403642" cy="1403642"/>
          </a:xfrm>
        </p:grpSpPr>
        <p:sp>
          <p:nvSpPr>
            <p:cNvPr id="10" name="Oval 9"/>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1" name="Oval 4"/>
            <p:cNvSpPr txBox="1"/>
            <p:nvPr/>
          </p:nvSpPr>
          <p:spPr>
            <a:xfrm>
              <a:off x="5283328" y="1936582"/>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14" name="Video 13">
            <a:hlinkClick r:id="" action="ppaction://media"/>
            <a:extLst>
              <a:ext uri="{FF2B5EF4-FFF2-40B4-BE49-F238E27FC236}">
                <a16:creationId xmlns:a16="http://schemas.microsoft.com/office/drawing/2014/main" id="{DCFF7EE5-9452-9B5B-DECE-121816C2C9D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1880272" y="6546272"/>
            <a:ext cx="229431" cy="229431"/>
          </a:xfrm>
          <a:prstGeom prst="ellipse">
            <a:avLst/>
          </a:prstGeom>
        </p:spPr>
      </p:pic>
    </p:spTree>
    <p:extLst>
      <p:ext uri="{BB962C8B-B14F-4D97-AF65-F5344CB8AC3E}">
        <p14:creationId xmlns:p14="http://schemas.microsoft.com/office/powerpoint/2010/main" val="541804355"/>
      </p:ext>
    </p:extLst>
  </p:cSld>
  <p:clrMapOvr>
    <a:masterClrMapping/>
  </p:clrMapOvr>
  <p:transition advTm="5156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VIDA – Verify Inspection Delegation Audit</a:t>
            </a:r>
          </a:p>
        </p:txBody>
      </p:sp>
      <p:sp>
        <p:nvSpPr>
          <p:cNvPr id="3" name="Content Placeholder 2"/>
          <p:cNvSpPr>
            <a:spLocks noGrp="1"/>
          </p:cNvSpPr>
          <p:nvPr>
            <p:ph idx="1"/>
          </p:nvPr>
        </p:nvSpPr>
        <p:spPr>
          <a:xfrm>
            <a:off x="821269" y="1285875"/>
            <a:ext cx="6973922" cy="4495800"/>
          </a:xfrm>
        </p:spPr>
        <p:txBody>
          <a:bodyPr/>
          <a:lstStyle/>
          <a:p>
            <a:pPr marL="228600" indent="-228600">
              <a:buSzPct val="90000"/>
              <a:buAutoNum type="arabicPeriod"/>
            </a:pPr>
            <a:r>
              <a:rPr lang="en-US" sz="1500" dirty="0"/>
              <a:t>Coordinate with the supplier so </a:t>
            </a:r>
            <a:r>
              <a:rPr lang="en-US" sz="1500" b="1" u="sng" dirty="0"/>
              <a:t>ALL</a:t>
            </a:r>
            <a:r>
              <a:rPr lang="en-US" sz="1500" dirty="0"/>
              <a:t> stamp holders can be present. </a:t>
            </a:r>
          </a:p>
          <a:p>
            <a:pPr marL="228600" indent="-228600">
              <a:buSzPct val="90000"/>
              <a:buAutoNum type="arabicPeriod"/>
            </a:pPr>
            <a:endParaRPr lang="en-US" sz="800" dirty="0"/>
          </a:p>
          <a:p>
            <a:pPr marL="228600" indent="-228600">
              <a:buSzPct val="90000"/>
              <a:buAutoNum type="arabicPeriod"/>
            </a:pPr>
            <a:r>
              <a:rPr lang="en-US" sz="1500" dirty="0"/>
              <a:t>Review questions and have supplier prepare information in advance to help expedite as well as prepare the supplier for this audit.</a:t>
            </a:r>
          </a:p>
          <a:p>
            <a:pPr marL="228600" indent="-228600">
              <a:buSzPct val="90000"/>
              <a:buAutoNum type="arabicPeriod"/>
            </a:pPr>
            <a:endParaRPr lang="en-US" sz="800" dirty="0"/>
          </a:p>
          <a:p>
            <a:pPr marL="228600" indent="-228600">
              <a:buSzPct val="90000"/>
              <a:buAutoNum type="arabicPeriod"/>
            </a:pPr>
            <a:r>
              <a:rPr lang="en-US" sz="1500" dirty="0"/>
              <a:t>Verify the company address, quality assurance point of contact name, Email address, phone number. List the current quality assurance point of contact's email address.</a:t>
            </a:r>
          </a:p>
          <a:p>
            <a:pPr marL="228600" indent="-228600">
              <a:buSzPct val="90000"/>
              <a:buAutoNum type="arabicPeriod"/>
            </a:pPr>
            <a:endParaRPr lang="en-US" sz="800" dirty="0"/>
          </a:p>
          <a:p>
            <a:pPr marL="228600" indent="-228600">
              <a:buSzPct val="90000"/>
              <a:buAutoNum type="arabicPeriod"/>
            </a:pPr>
            <a:r>
              <a:rPr lang="en-US" sz="1500" dirty="0"/>
              <a:t>Please verify you have the correct revision level of the SQ-905 form before conducting the audit.</a:t>
            </a:r>
          </a:p>
          <a:p>
            <a:pPr marL="228600" indent="-228600">
              <a:buSzPct val="90000"/>
              <a:buAutoNum type="arabicPeriod"/>
            </a:pPr>
            <a:endParaRPr lang="en-US" sz="800" dirty="0"/>
          </a:p>
          <a:p>
            <a:pPr marL="228600" indent="-228600">
              <a:buSzPct val="90000"/>
              <a:buAutoNum type="arabicPeriod"/>
            </a:pPr>
            <a:r>
              <a:rPr lang="en-US" sz="1500" dirty="0"/>
              <a:t>Verify supplier is familiar with packaging requirements.</a:t>
            </a:r>
          </a:p>
          <a:p>
            <a:pPr marL="228600" indent="-228600">
              <a:buSzPct val="90000"/>
              <a:buAutoNum type="arabicPeriod"/>
            </a:pPr>
            <a:endParaRPr lang="en-US" sz="800" dirty="0"/>
          </a:p>
          <a:p>
            <a:pPr marL="228600" indent="-228600">
              <a:buSzPct val="90000"/>
              <a:buAutoNum type="arabicPeriod"/>
            </a:pPr>
            <a:r>
              <a:rPr lang="en-US" sz="1500" dirty="0"/>
              <a:t>If there are any stamp numbers that are incorrect you should contact your GDLS Regional Manager</a:t>
            </a:r>
          </a:p>
          <a:p>
            <a:pPr marL="228600" indent="-228600">
              <a:buSzPct val="90000"/>
              <a:buAutoNum type="arabicPeriod"/>
            </a:pPr>
            <a:endParaRPr lang="en-US" sz="800" dirty="0"/>
          </a:p>
          <a:p>
            <a:pPr marL="228600" indent="-228600">
              <a:buSzPct val="90000"/>
              <a:buAutoNum type="arabicPeriod"/>
            </a:pPr>
            <a:r>
              <a:rPr lang="en-US" sz="1500" dirty="0"/>
              <a:t>Please print and sign your name, apply your stamp as well as the date the audit was completed. You will also write that the audit PASSED or FAILED</a:t>
            </a:r>
          </a:p>
        </p:txBody>
      </p:sp>
      <p:pic>
        <p:nvPicPr>
          <p:cNvPr id="4" name="Picture 3"/>
          <p:cNvPicPr>
            <a:picLocks noChangeAspect="1"/>
          </p:cNvPicPr>
          <p:nvPr/>
        </p:nvPicPr>
        <p:blipFill>
          <a:blip r:embed="rId7"/>
          <a:stretch>
            <a:fillRect/>
          </a:stretch>
        </p:blipFill>
        <p:spPr>
          <a:xfrm>
            <a:off x="7795191" y="1285875"/>
            <a:ext cx="3774511" cy="4642932"/>
          </a:xfrm>
          <a:prstGeom prst="rect">
            <a:avLst/>
          </a:prstGeom>
        </p:spPr>
      </p:pic>
      <p:grpSp>
        <p:nvGrpSpPr>
          <p:cNvPr id="8" name="Group 7"/>
          <p:cNvGrpSpPr/>
          <p:nvPr/>
        </p:nvGrpSpPr>
        <p:grpSpPr>
          <a:xfrm>
            <a:off x="10538733" y="699764"/>
            <a:ext cx="1017911" cy="1040258"/>
            <a:chOff x="5077769" y="1731022"/>
            <a:chExt cx="1403642" cy="1403642"/>
          </a:xfrm>
        </p:grpSpPr>
        <p:sp>
          <p:nvSpPr>
            <p:cNvPr id="9" name="Oval 8"/>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0" name="Oval 4"/>
            <p:cNvSpPr txBox="1"/>
            <p:nvPr/>
          </p:nvSpPr>
          <p:spPr>
            <a:xfrm>
              <a:off x="5283328" y="1936582"/>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5" name="Recorded Sound">
            <a:hlinkClick r:id="" action="ppaction://media"/>
            <a:extLst>
              <a:ext uri="{FF2B5EF4-FFF2-40B4-BE49-F238E27FC236}">
                <a16:creationId xmlns:a16="http://schemas.microsoft.com/office/drawing/2014/main" id="{22B088F6-F2CB-EF5E-19BA-8EA1556759C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55425" y="6369050"/>
            <a:ext cx="406400" cy="406400"/>
          </a:xfrm>
          <a:prstGeom prst="rect">
            <a:avLst/>
          </a:prstGeom>
        </p:spPr>
      </p:pic>
      <p:pic>
        <p:nvPicPr>
          <p:cNvPr id="13" name="Video 12">
            <a:hlinkClick r:id="" action="ppaction://media"/>
            <a:extLst>
              <a:ext uri="{FF2B5EF4-FFF2-40B4-BE49-F238E27FC236}">
                <a16:creationId xmlns:a16="http://schemas.microsoft.com/office/drawing/2014/main" id="{5274408C-B687-76A7-0F7A-EE6786D3F88D}"/>
              </a:ext>
            </a:extLst>
          </p:cNvPr>
          <p:cNvPicPr>
            <a:picLocks noChangeAspect="1"/>
          </p:cNvPicPr>
          <p:nvPr>
            <a:videoFile r:link="rId4"/>
            <p:extLst>
              <p:ext uri="{DAA4B4D4-6D71-4841-9C94-3DE7FCFB9230}">
                <p14:media xmlns:p14="http://schemas.microsoft.com/office/powerpoint/2010/main" r:embed="rId3"/>
              </p:ext>
              <p:ext uri="{42D2F446-02D8-4167-A562-619A0277C38B}">
                <p15:isNarration xmlns:p15="http://schemas.microsoft.com/office/powerpoint/2012/main" val="1"/>
              </p:ext>
            </p:extLst>
          </p:nvPr>
        </p:nvPicPr>
        <p:blipFill>
          <a:blip r:embed="rId9"/>
          <a:srcRect l="21875" r="21875"/>
          <a:stretch>
            <a:fillRect/>
          </a:stretch>
        </p:blipFill>
        <p:spPr>
          <a:xfrm>
            <a:off x="11703050" y="6369050"/>
            <a:ext cx="406654" cy="406654"/>
          </a:xfrm>
          <a:prstGeom prst="ellipse">
            <a:avLst/>
          </a:prstGeom>
        </p:spPr>
      </p:pic>
    </p:spTree>
    <p:extLst>
      <p:ext uri="{BB962C8B-B14F-4D97-AF65-F5344CB8AC3E}">
        <p14:creationId xmlns:p14="http://schemas.microsoft.com/office/powerpoint/2010/main" val="1889875616"/>
      </p:ext>
    </p:extLst>
  </p:cSld>
  <p:clrMapOvr>
    <a:masterClrMapping/>
  </p:clrMapOvr>
  <p:transition advTm="425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video>
              <p:cMediaNode vol="80000">
                <p:cTn id="8" fill="hold" display="0">
                  <p:stCondLst>
                    <p:cond delay="indefinite"/>
                  </p:stCondLst>
                </p:cTn>
                <p:tgtEl>
                  <p:spTgt spid="13"/>
                </p:tgtEl>
              </p:cMediaNode>
            </p:video>
            <p:seq concurrent="1" nextAc="seek">
              <p:cTn id="9" restart="whenNotActive" fill="hold" evtFilter="cancelBubble" nodeType="interactiveSeq">
                <p:stCondLst>
                  <p:cond evt="onClick" delay="0">
                    <p:tgtEl>
                      <p:spTgt spid="13"/>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stretch>
            <a:fillRect/>
          </a:stretch>
        </p:blipFill>
        <p:spPr>
          <a:xfrm>
            <a:off x="9371404" y="2781779"/>
            <a:ext cx="2334657" cy="1290824"/>
          </a:xfrm>
          <a:prstGeom prst="rect">
            <a:avLst/>
          </a:prstGeom>
        </p:spPr>
      </p:pic>
      <p:sp>
        <p:nvSpPr>
          <p:cNvPr id="3" name="Content Placeholder 2"/>
          <p:cNvSpPr>
            <a:spLocks noGrp="1"/>
          </p:cNvSpPr>
          <p:nvPr>
            <p:ph idx="1"/>
          </p:nvPr>
        </p:nvSpPr>
        <p:spPr>
          <a:xfrm>
            <a:off x="1203198" y="1453153"/>
            <a:ext cx="7585800" cy="4495800"/>
          </a:xfrm>
        </p:spPr>
        <p:txBody>
          <a:bodyPr/>
          <a:lstStyle/>
          <a:p>
            <a:r>
              <a:rPr lang="en-US" sz="1600" dirty="0"/>
              <a:t>STAMP RULES: </a:t>
            </a:r>
          </a:p>
          <a:p>
            <a:pPr lvl="1">
              <a:buFont typeface="Wingdings" panose="05000000000000000000" pitchFamily="2" charset="2"/>
              <a:buChar char="v"/>
            </a:pPr>
            <a:r>
              <a:rPr lang="en-US" sz="1400" dirty="0"/>
              <a:t>This stamp will always be kept under personal control and secured from unauthorized use (stamps are not borrowed or loaned).  </a:t>
            </a:r>
          </a:p>
          <a:p>
            <a:pPr lvl="1">
              <a:buFont typeface="Wingdings" panose="05000000000000000000" pitchFamily="2" charset="2"/>
              <a:buChar char="v"/>
            </a:pPr>
            <a:endParaRPr lang="en-US" sz="800" dirty="0"/>
          </a:p>
          <a:p>
            <a:pPr lvl="1">
              <a:buFont typeface="Wingdings" panose="05000000000000000000" pitchFamily="2" charset="2"/>
              <a:buChar char="v"/>
            </a:pPr>
            <a:r>
              <a:rPr lang="en-US" sz="1400" dirty="0"/>
              <a:t>Assignee must have independent authority to accept or reject product shipment(s). Must also be unencumbered from contacting their SQA Regional Manager with any questions or concerns.  </a:t>
            </a:r>
          </a:p>
          <a:p>
            <a:pPr lvl="1">
              <a:buFont typeface="Wingdings" panose="05000000000000000000" pitchFamily="2" charset="2"/>
              <a:buChar char="v"/>
            </a:pPr>
            <a:endParaRPr lang="en-US" sz="800" dirty="0"/>
          </a:p>
          <a:p>
            <a:pPr lvl="1">
              <a:buFont typeface="Wingdings" panose="05000000000000000000" pitchFamily="2" charset="2"/>
              <a:buChar char="v"/>
            </a:pPr>
            <a:r>
              <a:rPr lang="en-US" sz="1400" dirty="0"/>
              <a:t>Stamp use is only for its intended purpose, the review of GDLS product and documentation (a written/typed stamp number is not valid). </a:t>
            </a:r>
          </a:p>
          <a:p>
            <a:pPr lvl="1">
              <a:buFont typeface="Wingdings" panose="05000000000000000000" pitchFamily="2" charset="2"/>
              <a:buChar char="v"/>
            </a:pPr>
            <a:endParaRPr lang="en-US" sz="800" dirty="0"/>
          </a:p>
          <a:p>
            <a:pPr lvl="1">
              <a:buFont typeface="Wingdings" panose="05000000000000000000" pitchFamily="2" charset="2"/>
              <a:buChar char="v"/>
            </a:pPr>
            <a:r>
              <a:rPr lang="en-US" sz="1400" dirty="0"/>
              <a:t>Immediately notify your GDLS Regional Manager if this stamp is lost, stolen, or if it cannot be used because of damage or wear. </a:t>
            </a:r>
          </a:p>
          <a:p>
            <a:pPr lvl="1">
              <a:buFont typeface="Wingdings" panose="05000000000000000000" pitchFamily="2" charset="2"/>
              <a:buChar char="v"/>
            </a:pPr>
            <a:endParaRPr lang="en-US" sz="800" dirty="0"/>
          </a:p>
          <a:p>
            <a:pPr lvl="1">
              <a:buFont typeface="Wingdings" panose="05000000000000000000" pitchFamily="2" charset="2"/>
              <a:buChar char="v"/>
            </a:pPr>
            <a:r>
              <a:rPr lang="en-US" sz="1400" dirty="0"/>
              <a:t>Immediately notify your GDLS Regional Manager if you suspect any misuse of this stamp. </a:t>
            </a:r>
          </a:p>
          <a:p>
            <a:pPr lvl="1">
              <a:buFont typeface="Wingdings" panose="05000000000000000000" pitchFamily="2" charset="2"/>
              <a:buChar char="v"/>
            </a:pPr>
            <a:endParaRPr lang="en-US" sz="800" dirty="0"/>
          </a:p>
          <a:p>
            <a:pPr lvl="1">
              <a:buFont typeface="Wingdings" panose="05000000000000000000" pitchFamily="2" charset="2"/>
              <a:buChar char="v"/>
            </a:pPr>
            <a:r>
              <a:rPr lang="en-US" sz="1400" dirty="0"/>
              <a:t>The stamp impression must be affixed to all copies of the shipping document only when compliance to the Purchase Order and TDP are fully met. </a:t>
            </a:r>
            <a:r>
              <a:rPr lang="en-US" sz="1400" b="1" i="1" u="sng" dirty="0"/>
              <a:t>This is the only form of product acceptance</a:t>
            </a:r>
            <a:r>
              <a:rPr lang="en-US" sz="1400" dirty="0"/>
              <a:t>.</a:t>
            </a:r>
          </a:p>
        </p:txBody>
      </p:sp>
      <p:grpSp>
        <p:nvGrpSpPr>
          <p:cNvPr id="11" name="Group 10"/>
          <p:cNvGrpSpPr/>
          <p:nvPr/>
        </p:nvGrpSpPr>
        <p:grpSpPr>
          <a:xfrm>
            <a:off x="10538733" y="699764"/>
            <a:ext cx="1017911" cy="1040258"/>
            <a:chOff x="5077769" y="1731022"/>
            <a:chExt cx="1403642" cy="1403642"/>
          </a:xfrm>
        </p:grpSpPr>
        <p:sp>
          <p:nvSpPr>
            <p:cNvPr id="12" name="Oval 11"/>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3" name="Oval 4"/>
            <p:cNvSpPr txBox="1"/>
            <p:nvPr/>
          </p:nvSpPr>
          <p:spPr>
            <a:xfrm>
              <a:off x="5283328" y="1936582"/>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sp>
        <p:nvSpPr>
          <p:cNvPr id="14" name="Title 1"/>
          <p:cNvSpPr>
            <a:spLocks noGrp="1"/>
          </p:cNvSpPr>
          <p:nvPr>
            <p:ph type="title"/>
          </p:nvPr>
        </p:nvSpPr>
        <p:spPr/>
        <p:txBody>
          <a:bodyPr/>
          <a:lstStyle/>
          <a:p>
            <a:r>
              <a:rPr lang="en-US" dirty="0"/>
              <a:t>Inspection Delegation (QJ-21) </a:t>
            </a:r>
          </a:p>
        </p:txBody>
      </p:sp>
      <p:pic>
        <p:nvPicPr>
          <p:cNvPr id="6" name="Recorded Sound">
            <a:hlinkClick r:id="" action="ppaction://media"/>
            <a:extLst>
              <a:ext uri="{FF2B5EF4-FFF2-40B4-BE49-F238E27FC236}">
                <a16:creationId xmlns:a16="http://schemas.microsoft.com/office/drawing/2014/main" id="{8E10BF85-3B8B-0E4B-0DCF-DDF1F9FD371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06061" y="6369050"/>
            <a:ext cx="406400" cy="406400"/>
          </a:xfrm>
          <a:prstGeom prst="rect">
            <a:avLst/>
          </a:prstGeom>
        </p:spPr>
      </p:pic>
    </p:spTree>
    <p:extLst>
      <p:ext uri="{BB962C8B-B14F-4D97-AF65-F5344CB8AC3E}">
        <p14:creationId xmlns:p14="http://schemas.microsoft.com/office/powerpoint/2010/main" val="488208332"/>
      </p:ext>
    </p:extLst>
  </p:cSld>
  <p:clrMapOvr>
    <a:masterClrMapping/>
  </p:clrMapOvr>
  <p:transition advTm="1430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2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Frequently Missed Items</a:t>
            </a:r>
          </a:p>
        </p:txBody>
      </p:sp>
      <p:grpSp>
        <p:nvGrpSpPr>
          <p:cNvPr id="4" name="Group 3"/>
          <p:cNvGrpSpPr/>
          <p:nvPr/>
        </p:nvGrpSpPr>
        <p:grpSpPr>
          <a:xfrm>
            <a:off x="10572890" y="601992"/>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sp>
        <p:nvSpPr>
          <p:cNvPr id="3" name="TextBox 2">
            <a:extLst>
              <a:ext uri="{FF2B5EF4-FFF2-40B4-BE49-F238E27FC236}">
                <a16:creationId xmlns:a16="http://schemas.microsoft.com/office/drawing/2014/main" id="{B228A6CF-0762-79C4-3C7F-07CB494FAFB5}"/>
              </a:ext>
            </a:extLst>
          </p:cNvPr>
          <p:cNvSpPr txBox="1"/>
          <p:nvPr/>
        </p:nvSpPr>
        <p:spPr>
          <a:xfrm>
            <a:off x="821270" y="1310640"/>
            <a:ext cx="8296604" cy="4816703"/>
          </a:xfrm>
          <a:prstGeom prst="rect">
            <a:avLst/>
          </a:prstGeom>
          <a:noFill/>
        </p:spPr>
        <p:txBody>
          <a:bodyPr wrap="square" rtlCol="0">
            <a:spAutoFit/>
          </a:bodyPr>
          <a:lstStyle/>
          <a:p>
            <a:pPr marL="342900" indent="-342900">
              <a:spcAft>
                <a:spcPts val="500"/>
              </a:spcAft>
              <a:buFont typeface="Arial" panose="020B0604020202020204" pitchFamily="34" charset="0"/>
              <a:buChar char="•"/>
            </a:pPr>
            <a:r>
              <a:rPr lang="en-US" sz="2200" dirty="0"/>
              <a:t>From VQSA, question 9, </a:t>
            </a:r>
            <a:r>
              <a:rPr lang="en-US" sz="2200" b="0" i="0" u="none" strike="noStrike" baseline="0" dirty="0">
                <a:solidFill>
                  <a:srgbClr val="000000"/>
                </a:solidFill>
              </a:rPr>
              <a:t>Are stamp controls established preventing unauthorized use?</a:t>
            </a:r>
          </a:p>
          <a:p>
            <a:pPr marL="342900" indent="-342900">
              <a:spcAft>
                <a:spcPts val="500"/>
              </a:spcAft>
              <a:buFont typeface="Arial" panose="020B0604020202020204" pitchFamily="34" charset="0"/>
              <a:buChar char="•"/>
            </a:pPr>
            <a:r>
              <a:rPr lang="en-US" sz="2200" dirty="0">
                <a:solidFill>
                  <a:srgbClr val="000000"/>
                </a:solidFill>
              </a:rPr>
              <a:t>Supplier missed source changes from one shipment to next(ignoring configuration control </a:t>
            </a:r>
            <a:r>
              <a:rPr lang="en-US" sz="2200" dirty="0" err="1">
                <a:solidFill>
                  <a:srgbClr val="000000"/>
                </a:solidFill>
              </a:rPr>
              <a:t>fka</a:t>
            </a:r>
            <a:r>
              <a:rPr lang="en-US" sz="2200" dirty="0">
                <a:solidFill>
                  <a:srgbClr val="000000"/>
                </a:solidFill>
              </a:rPr>
              <a:t> no change clause) and used delegate stamp to ship.</a:t>
            </a:r>
          </a:p>
          <a:p>
            <a:pPr marL="342900" indent="-342900">
              <a:spcAft>
                <a:spcPts val="500"/>
              </a:spcAft>
              <a:buFont typeface="Arial" panose="020B0604020202020204" pitchFamily="34" charset="0"/>
              <a:buChar char="•"/>
            </a:pPr>
            <a:r>
              <a:rPr lang="en-US" sz="2200" b="0" i="0" u="none" strike="noStrike" dirty="0">
                <a:solidFill>
                  <a:srgbClr val="000000"/>
                </a:solidFill>
              </a:rPr>
              <a:t>GDLS requirements are not being </a:t>
            </a:r>
            <a:r>
              <a:rPr lang="en-US" sz="2200" dirty="0">
                <a:solidFill>
                  <a:srgbClr val="000000"/>
                </a:solidFill>
              </a:rPr>
              <a:t>properly flowed down to sub-tier suppliers.</a:t>
            </a:r>
          </a:p>
          <a:p>
            <a:pPr marL="342900" indent="-342900">
              <a:spcAft>
                <a:spcPts val="500"/>
              </a:spcAft>
              <a:buFont typeface="Arial" panose="020B0604020202020204" pitchFamily="34" charset="0"/>
              <a:buChar char="•"/>
            </a:pPr>
            <a:r>
              <a:rPr lang="en-US" sz="2200" dirty="0">
                <a:solidFill>
                  <a:srgbClr val="000000"/>
                </a:solidFill>
              </a:rPr>
              <a:t>When FSR is completing VIDA audit, question 5, the method of flow down is not being documented.</a:t>
            </a:r>
          </a:p>
          <a:p>
            <a:pPr marL="342900" indent="-342900">
              <a:spcAft>
                <a:spcPts val="500"/>
              </a:spcAft>
              <a:buFont typeface="Arial" panose="020B0604020202020204" pitchFamily="34" charset="0"/>
              <a:buChar char="•"/>
            </a:pPr>
            <a:r>
              <a:rPr lang="en-US" sz="2200" b="0" i="0" u="none" strike="noStrike" baseline="0" dirty="0">
                <a:solidFill>
                  <a:srgbClr val="000000"/>
                </a:solidFill>
              </a:rPr>
              <a:t>All</a:t>
            </a:r>
            <a:r>
              <a:rPr lang="en-US" sz="2200" b="0" i="0" u="none" strike="noStrike" dirty="0">
                <a:solidFill>
                  <a:srgbClr val="000000"/>
                </a:solidFill>
              </a:rPr>
              <a:t> stamp holders not present or accounted for during VIDA audits</a:t>
            </a:r>
          </a:p>
          <a:p>
            <a:pPr marL="342900" indent="-342900">
              <a:spcAft>
                <a:spcPts val="500"/>
              </a:spcAft>
              <a:buFont typeface="Arial" panose="020B0604020202020204" pitchFamily="34" charset="0"/>
              <a:buChar char="•"/>
            </a:pPr>
            <a:r>
              <a:rPr lang="en-US" sz="2200" baseline="0" dirty="0">
                <a:solidFill>
                  <a:srgbClr val="000000"/>
                </a:solidFill>
              </a:rPr>
              <a:t>Supporting evidence notated for</a:t>
            </a:r>
            <a:r>
              <a:rPr lang="en-US" sz="2200" dirty="0">
                <a:solidFill>
                  <a:srgbClr val="000000"/>
                </a:solidFill>
              </a:rPr>
              <a:t> all system audits</a:t>
            </a:r>
            <a:endParaRPr lang="en-US" sz="2200" b="0" i="0" u="none" strike="noStrike" baseline="0" dirty="0">
              <a:solidFill>
                <a:srgbClr val="000000"/>
              </a:solidFill>
            </a:endParaRPr>
          </a:p>
          <a:p>
            <a:endParaRPr lang="en-US" dirty="0"/>
          </a:p>
        </p:txBody>
      </p:sp>
      <p:pic>
        <p:nvPicPr>
          <p:cNvPr id="13" name="Picture 12">
            <a:extLst>
              <a:ext uri="{FF2B5EF4-FFF2-40B4-BE49-F238E27FC236}">
                <a16:creationId xmlns:a16="http://schemas.microsoft.com/office/drawing/2014/main" id="{177F6CBA-7538-8469-B9EF-BB47F579B077}"/>
              </a:ext>
            </a:extLst>
          </p:cNvPr>
          <p:cNvPicPr>
            <a:picLocks noChangeAspect="1"/>
          </p:cNvPicPr>
          <p:nvPr/>
        </p:nvPicPr>
        <p:blipFill>
          <a:blip r:embed="rId5"/>
          <a:stretch>
            <a:fillRect/>
          </a:stretch>
        </p:blipFill>
        <p:spPr>
          <a:xfrm>
            <a:off x="9396817" y="3429000"/>
            <a:ext cx="2352146" cy="2542359"/>
          </a:xfrm>
          <a:prstGeom prst="rect">
            <a:avLst/>
          </a:prstGeom>
        </p:spPr>
      </p:pic>
      <p:pic>
        <p:nvPicPr>
          <p:cNvPr id="21" name="Recorded Sound">
            <a:hlinkClick r:id="" action="ppaction://media"/>
            <a:extLst>
              <a:ext uri="{FF2B5EF4-FFF2-40B4-BE49-F238E27FC236}">
                <a16:creationId xmlns:a16="http://schemas.microsoft.com/office/drawing/2014/main" id="{EF9BC5FA-F43C-DBB9-5766-18B9DF5A615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48963" y="6235700"/>
            <a:ext cx="406400" cy="406400"/>
          </a:xfrm>
          <a:prstGeom prst="rect">
            <a:avLst/>
          </a:prstGeom>
        </p:spPr>
      </p:pic>
    </p:spTree>
    <p:extLst>
      <p:ext uri="{BB962C8B-B14F-4D97-AF65-F5344CB8AC3E}">
        <p14:creationId xmlns:p14="http://schemas.microsoft.com/office/powerpoint/2010/main" val="1068573397"/>
      </p:ext>
    </p:extLst>
  </p:cSld>
  <p:clrMapOvr>
    <a:masterClrMapping/>
  </p:clrMapOvr>
  <p:transition advTm="1886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826"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03CD7-8226-11C4-F089-0710A1E84562}"/>
              </a:ext>
            </a:extLst>
          </p:cNvPr>
          <p:cNvSpPr>
            <a:spLocks noGrp="1"/>
          </p:cNvSpPr>
          <p:nvPr>
            <p:ph type="title"/>
          </p:nvPr>
        </p:nvSpPr>
        <p:spPr/>
        <p:txBody>
          <a:bodyPr/>
          <a:lstStyle/>
          <a:p>
            <a:r>
              <a:rPr lang="en-US" dirty="0"/>
              <a:t>Common Questions</a:t>
            </a:r>
          </a:p>
        </p:txBody>
      </p:sp>
      <p:grpSp>
        <p:nvGrpSpPr>
          <p:cNvPr id="4" name="Group 3">
            <a:extLst>
              <a:ext uri="{FF2B5EF4-FFF2-40B4-BE49-F238E27FC236}">
                <a16:creationId xmlns:a16="http://schemas.microsoft.com/office/drawing/2014/main" id="{F5820716-38CB-1E5A-DC37-D710612E59AB}"/>
              </a:ext>
            </a:extLst>
          </p:cNvPr>
          <p:cNvGrpSpPr/>
          <p:nvPr/>
        </p:nvGrpSpPr>
        <p:grpSpPr>
          <a:xfrm>
            <a:off x="10572890" y="601992"/>
            <a:ext cx="1017911" cy="1040258"/>
            <a:chOff x="5077769" y="1731022"/>
            <a:chExt cx="1403642" cy="1403642"/>
          </a:xfrm>
        </p:grpSpPr>
        <p:sp>
          <p:nvSpPr>
            <p:cNvPr id="5" name="Oval 4">
              <a:extLst>
                <a:ext uri="{FF2B5EF4-FFF2-40B4-BE49-F238E27FC236}">
                  <a16:creationId xmlns:a16="http://schemas.microsoft.com/office/drawing/2014/main" id="{E7541480-7108-8D50-9781-ADCB1FE24935}"/>
                </a:ext>
              </a:extLst>
            </p:cNvPr>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a:extLst>
                <a:ext uri="{FF2B5EF4-FFF2-40B4-BE49-F238E27FC236}">
                  <a16:creationId xmlns:a16="http://schemas.microsoft.com/office/drawing/2014/main" id="{8061846D-9453-C868-36F8-CEC17A66B0AA}"/>
                </a:ext>
              </a:extLst>
            </p:cNvPr>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9" name="Recorded Sound">
            <a:hlinkClick r:id="" action="ppaction://media"/>
            <a:extLst>
              <a:ext uri="{FF2B5EF4-FFF2-40B4-BE49-F238E27FC236}">
                <a16:creationId xmlns:a16="http://schemas.microsoft.com/office/drawing/2014/main" id="{7B6776EB-7037-9582-0ADE-5529A970BB7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85600" y="6292850"/>
            <a:ext cx="406400" cy="406400"/>
          </a:xfrm>
          <a:prstGeom prst="rect">
            <a:avLst/>
          </a:prstGeom>
        </p:spPr>
      </p:pic>
      <p:graphicFrame>
        <p:nvGraphicFramePr>
          <p:cNvPr id="8" name="Table 7">
            <a:extLst>
              <a:ext uri="{FF2B5EF4-FFF2-40B4-BE49-F238E27FC236}">
                <a16:creationId xmlns:a16="http://schemas.microsoft.com/office/drawing/2014/main" id="{FE7C3E1C-48BB-11AA-1561-CA51D682640C}"/>
              </a:ext>
            </a:extLst>
          </p:cNvPr>
          <p:cNvGraphicFramePr>
            <a:graphicFrameLocks noGrp="1"/>
          </p:cNvGraphicFramePr>
          <p:nvPr>
            <p:extLst>
              <p:ext uri="{D42A27DB-BD31-4B8C-83A1-F6EECF244321}">
                <p14:modId xmlns:p14="http://schemas.microsoft.com/office/powerpoint/2010/main" val="3387359470"/>
              </p:ext>
            </p:extLst>
          </p:nvPr>
        </p:nvGraphicFramePr>
        <p:xfrm>
          <a:off x="821269" y="1371543"/>
          <a:ext cx="9772720" cy="4732121"/>
        </p:xfrm>
        <a:graphic>
          <a:graphicData uri="http://schemas.openxmlformats.org/drawingml/2006/table">
            <a:tbl>
              <a:tblPr firstRow="1" bandRow="1">
                <a:tableStyleId>{5C22544A-7EE6-4342-B048-85BDC9FD1C3A}</a:tableStyleId>
              </a:tblPr>
              <a:tblGrid>
                <a:gridCol w="4886360">
                  <a:extLst>
                    <a:ext uri="{9D8B030D-6E8A-4147-A177-3AD203B41FA5}">
                      <a16:colId xmlns:a16="http://schemas.microsoft.com/office/drawing/2014/main" val="3031320337"/>
                    </a:ext>
                  </a:extLst>
                </a:gridCol>
                <a:gridCol w="4886360">
                  <a:extLst>
                    <a:ext uri="{9D8B030D-6E8A-4147-A177-3AD203B41FA5}">
                      <a16:colId xmlns:a16="http://schemas.microsoft.com/office/drawing/2014/main" val="2500765299"/>
                    </a:ext>
                  </a:extLst>
                </a:gridCol>
              </a:tblGrid>
              <a:tr h="416701">
                <a:tc>
                  <a:txBody>
                    <a:bodyPr/>
                    <a:lstStyle/>
                    <a:p>
                      <a:r>
                        <a:rPr lang="en-US" dirty="0"/>
                        <a:t>Common Questions</a:t>
                      </a:r>
                    </a:p>
                  </a:txBody>
                  <a:tcPr/>
                </a:tc>
                <a:tc>
                  <a:txBody>
                    <a:bodyPr/>
                    <a:lstStyle/>
                    <a:p>
                      <a:r>
                        <a:rPr lang="en-US" dirty="0"/>
                        <a:t>Answers</a:t>
                      </a:r>
                    </a:p>
                  </a:txBody>
                  <a:tcPr/>
                </a:tc>
                <a:extLst>
                  <a:ext uri="{0D108BD9-81ED-4DB2-BD59-A6C34878D82A}">
                    <a16:rowId xmlns:a16="http://schemas.microsoft.com/office/drawing/2014/main" val="2411512926"/>
                  </a:ext>
                </a:extLst>
              </a:tr>
              <a:tr h="10274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Who do I contact if I have issues with my timecard?</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Timecard questions should be directed to your contract house</a:t>
                      </a:r>
                    </a:p>
                    <a:p>
                      <a:endParaRPr lang="en-US" dirty="0"/>
                    </a:p>
                  </a:txBody>
                  <a:tcPr/>
                </a:tc>
                <a:extLst>
                  <a:ext uri="{0D108BD9-81ED-4DB2-BD59-A6C34878D82A}">
                    <a16:rowId xmlns:a16="http://schemas.microsoft.com/office/drawing/2014/main" val="2474043533"/>
                  </a:ext>
                </a:extLst>
              </a:tr>
              <a:tr h="22604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do I do if I have issues with my contract house?</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Please direct concerns with your contract house.  If you are unable to get satisfactory assistance and it is impacting how you perform your support to GDLS, please send concerns </a:t>
                      </a:r>
                      <a:r>
                        <a:rPr lang="en-US" dirty="0">
                          <a:solidFill>
                            <a:schemeClr val="tx1"/>
                          </a:solidFill>
                        </a:rPr>
                        <a:t>to </a:t>
                      </a:r>
                      <a:r>
                        <a:rPr lang="en-US" dirty="0">
                          <a:solidFill>
                            <a:schemeClr val="tx2">
                              <a:lumMod val="60000"/>
                              <a:lumOff val="40000"/>
                            </a:schemeClr>
                          </a:solidFill>
                          <a:hlinkClick r:id="rId6">
                            <a:extLst>
                              <a:ext uri="{A12FA001-AC4F-418D-AE19-62706E023703}">
                                <ahyp:hlinkClr xmlns:ahyp="http://schemas.microsoft.com/office/drawing/2018/hyperlinkcolor" val="tx"/>
                              </a:ext>
                            </a:extLst>
                          </a:hlinkClick>
                        </a:rPr>
                        <a:t>sqa@gdls.com</a:t>
                      </a:r>
                      <a:r>
                        <a:rPr lang="en-US" dirty="0">
                          <a:solidFill>
                            <a:schemeClr val="tx2">
                              <a:lumMod val="60000"/>
                              <a:lumOff val="40000"/>
                            </a:schemeClr>
                          </a:solidFill>
                        </a:rPr>
                        <a:t> </a:t>
                      </a:r>
                      <a:r>
                        <a:rPr lang="en-US" dirty="0">
                          <a:solidFill>
                            <a:schemeClr val="tx1"/>
                          </a:solidFill>
                        </a:rPr>
                        <a:t>or contact </a:t>
                      </a:r>
                      <a:r>
                        <a:rPr lang="en-US" dirty="0"/>
                        <a:t>your SQA Regional Manager (RM)</a:t>
                      </a:r>
                    </a:p>
                    <a:p>
                      <a:endParaRPr lang="en-US" dirty="0"/>
                    </a:p>
                  </a:txBody>
                  <a:tcPr/>
                </a:tc>
                <a:extLst>
                  <a:ext uri="{0D108BD9-81ED-4DB2-BD59-A6C34878D82A}">
                    <a16:rowId xmlns:a16="http://schemas.microsoft.com/office/drawing/2014/main" val="528049220"/>
                  </a:ext>
                </a:extLst>
              </a:tr>
              <a:tr h="10274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do I do if I have conflict with a supplier that I visit on behalf of GDLS?</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Please immediately contact GDLS to discuss with your RM</a:t>
                      </a:r>
                    </a:p>
                    <a:p>
                      <a:endParaRPr lang="en-US" dirty="0"/>
                    </a:p>
                  </a:txBody>
                  <a:tcPr/>
                </a:tc>
                <a:extLst>
                  <a:ext uri="{0D108BD9-81ED-4DB2-BD59-A6C34878D82A}">
                    <a16:rowId xmlns:a16="http://schemas.microsoft.com/office/drawing/2014/main" val="3506557423"/>
                  </a:ext>
                </a:extLst>
              </a:tr>
            </a:tbl>
          </a:graphicData>
        </a:graphic>
      </p:graphicFrame>
    </p:spTree>
    <p:extLst>
      <p:ext uri="{BB962C8B-B14F-4D97-AF65-F5344CB8AC3E}">
        <p14:creationId xmlns:p14="http://schemas.microsoft.com/office/powerpoint/2010/main" val="1637237881"/>
      </p:ext>
    </p:extLst>
  </p:cSld>
  <p:clrMapOvr>
    <a:masterClrMapping/>
  </p:clrMapOvr>
  <p:transition advTm="1618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96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 2 – Inspection Delegation</a:t>
            </a:r>
          </a:p>
        </p:txBody>
      </p:sp>
      <p:grpSp>
        <p:nvGrpSpPr>
          <p:cNvPr id="4" name="Group 3"/>
          <p:cNvGrpSpPr/>
          <p:nvPr/>
        </p:nvGrpSpPr>
        <p:grpSpPr>
          <a:xfrm>
            <a:off x="10538733" y="699764"/>
            <a:ext cx="1017911" cy="1040258"/>
            <a:chOff x="5077769" y="1731022"/>
            <a:chExt cx="1403642" cy="1403642"/>
          </a:xfrm>
        </p:grpSpPr>
        <p:sp>
          <p:nvSpPr>
            <p:cNvPr id="5" name="Oval 4"/>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3076" name="Picture 4" descr="Top 60 Quiz Time Clip Art, Vector Graphics and Illustrations - iStock">
            <a:extLst>
              <a:ext uri="{FF2B5EF4-FFF2-40B4-BE49-F238E27FC236}">
                <a16:creationId xmlns:a16="http://schemas.microsoft.com/office/drawing/2014/main" id="{909BB12D-FCF6-CDD6-F52B-372A5C061E43}"/>
              </a:ext>
            </a:extLst>
          </p:cNvPr>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rcRect/>
          <a:stretch>
            <a:fillRect/>
          </a:stretch>
        </p:blipFill>
        <p:spPr bwMode="auto">
          <a:xfrm>
            <a:off x="9137988" y="2073844"/>
            <a:ext cx="2313002" cy="231300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QUIZ TIME CLIP ART">
            <a:extLst>
              <a:ext uri="{FF2B5EF4-FFF2-40B4-BE49-F238E27FC236}">
                <a16:creationId xmlns:a16="http://schemas.microsoft.com/office/drawing/2014/main" id="{8B3F7D42-5064-A7C2-7FC5-AF6324C40C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93127" y="4443736"/>
            <a:ext cx="3076575" cy="1714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17375" y="1303399"/>
            <a:ext cx="7896172" cy="5047536"/>
          </a:xfrm>
          <a:prstGeom prst="rect">
            <a:avLst/>
          </a:prstGeom>
          <a:noFill/>
        </p:spPr>
        <p:txBody>
          <a:bodyPr wrap="square" rtlCol="0">
            <a:spAutoFit/>
          </a:bodyPr>
          <a:lstStyle/>
          <a:p>
            <a:pPr marL="342900" indent="-342900">
              <a:buAutoNum type="arabicPeriod"/>
            </a:pPr>
            <a:r>
              <a:rPr lang="en-US" sz="1600" dirty="0"/>
              <a:t>When are VIDA audits required?</a:t>
            </a:r>
          </a:p>
          <a:p>
            <a:pPr marL="800100" lvl="1" indent="-342900">
              <a:buFont typeface="+mj-lt"/>
              <a:buAutoNum type="alphaLcParenR"/>
            </a:pPr>
            <a:r>
              <a:rPr lang="en-US" sz="1600" dirty="0"/>
              <a:t>Every year</a:t>
            </a:r>
          </a:p>
          <a:p>
            <a:pPr marL="800100" lvl="1" indent="-342900">
              <a:buFont typeface="+mj-lt"/>
              <a:buAutoNum type="alphaLcParenR"/>
            </a:pPr>
            <a:r>
              <a:rPr lang="en-US" sz="1600" dirty="0"/>
              <a:t>Every 3 years</a:t>
            </a:r>
          </a:p>
          <a:p>
            <a:pPr marL="800100" lvl="1" indent="-342900">
              <a:buFont typeface="+mj-lt"/>
              <a:buAutoNum type="alphaLcParenR"/>
            </a:pPr>
            <a:r>
              <a:rPr lang="en-US" sz="1600" dirty="0"/>
              <a:t>When a delegate retires</a:t>
            </a:r>
          </a:p>
          <a:p>
            <a:pPr marL="800100" lvl="1" indent="-342900">
              <a:buFont typeface="+mj-lt"/>
              <a:buAutoNum type="alphaLcParenR"/>
            </a:pPr>
            <a:r>
              <a:rPr lang="en-US" sz="1600" dirty="0"/>
              <a:t>When supplier is delegated </a:t>
            </a:r>
          </a:p>
          <a:p>
            <a:pPr marL="800100" lvl="1" indent="-342900">
              <a:buAutoNum type="alphaLcParenR"/>
            </a:pPr>
            <a:endParaRPr lang="en-US" sz="1600" dirty="0"/>
          </a:p>
          <a:p>
            <a:pPr lvl="1" indent="-457200">
              <a:buAutoNum type="arabicPeriod" startAt="2"/>
            </a:pPr>
            <a:r>
              <a:rPr lang="en-US" sz="1600" dirty="0"/>
              <a:t>A delegate stamp can be transferred/used by different employees.</a:t>
            </a:r>
          </a:p>
          <a:p>
            <a:pPr marL="461963" lvl="2"/>
            <a:r>
              <a:rPr lang="en-US" sz="1600" dirty="0"/>
              <a:t>a)  True</a:t>
            </a:r>
          </a:p>
          <a:p>
            <a:pPr marL="461963" lvl="2"/>
            <a:r>
              <a:rPr lang="en-US" sz="1600" dirty="0"/>
              <a:t>b)  False</a:t>
            </a:r>
          </a:p>
          <a:p>
            <a:pPr lvl="2" indent="-457200">
              <a:buAutoNum type="arabicPeriod"/>
            </a:pPr>
            <a:endParaRPr lang="en-US" sz="1600" dirty="0"/>
          </a:p>
          <a:p>
            <a:pPr marL="0" lvl="2"/>
            <a:r>
              <a:rPr lang="en-US" sz="1600" dirty="0"/>
              <a:t>3.  How is Configuration Control (</a:t>
            </a:r>
            <a:r>
              <a:rPr lang="en-US" sz="1600" dirty="0" err="1"/>
              <a:t>fka</a:t>
            </a:r>
            <a:r>
              <a:rPr lang="en-US" sz="1600" dirty="0"/>
              <a:t> No Change Clause) validated?</a:t>
            </a:r>
          </a:p>
          <a:p>
            <a:pPr marL="800100" lvl="3" indent="-342900">
              <a:buFont typeface="+mj-lt"/>
              <a:buAutoNum type="alphaLcParenR"/>
            </a:pPr>
            <a:r>
              <a:rPr lang="en-US" sz="1600" dirty="0"/>
              <a:t>Review previous FAI packages</a:t>
            </a:r>
          </a:p>
          <a:p>
            <a:pPr marL="800100" lvl="3" indent="-342900">
              <a:buFont typeface="+mj-lt"/>
              <a:buAutoNum type="alphaLcParenR"/>
            </a:pPr>
            <a:r>
              <a:rPr lang="en-US" sz="1600" dirty="0"/>
              <a:t>Review sub-tier supplier PO</a:t>
            </a:r>
          </a:p>
          <a:p>
            <a:pPr marL="800100" lvl="3" indent="-342900">
              <a:buFont typeface="+mj-lt"/>
              <a:buAutoNum type="alphaLcParenR"/>
            </a:pPr>
            <a:r>
              <a:rPr lang="en-US" sz="1600" dirty="0"/>
              <a:t>Review shipper</a:t>
            </a:r>
          </a:p>
          <a:p>
            <a:pPr marL="800100" lvl="3" indent="-342900">
              <a:buFont typeface="+mj-lt"/>
              <a:buAutoNum type="alphaLcParenR"/>
            </a:pPr>
            <a:r>
              <a:rPr lang="en-US" sz="1600" dirty="0"/>
              <a:t>Review gage calibration</a:t>
            </a:r>
          </a:p>
          <a:p>
            <a:pPr marL="800100" lvl="3" indent="-342900">
              <a:buFont typeface="+mj-lt"/>
              <a:buAutoNum type="alphaLcParenR"/>
            </a:pPr>
            <a:endParaRPr lang="en-US" sz="1600" dirty="0"/>
          </a:p>
          <a:p>
            <a:pPr marL="342900" lvl="3" indent="-342900">
              <a:buFont typeface="+mj-lt"/>
              <a:buAutoNum type="arabicPeriod" startAt="4"/>
            </a:pPr>
            <a:r>
              <a:rPr lang="en-US" sz="1600" dirty="0"/>
              <a:t>Stamp holders do not all need to be present during VIDA audit.</a:t>
            </a:r>
          </a:p>
          <a:p>
            <a:pPr marL="801688" lvl="4" indent="-339725">
              <a:buFont typeface="+mj-lt"/>
              <a:buAutoNum type="alphaLcParenR"/>
            </a:pPr>
            <a:r>
              <a:rPr lang="en-US" sz="1600" dirty="0"/>
              <a:t>True</a:t>
            </a:r>
          </a:p>
          <a:p>
            <a:pPr marL="801688" lvl="4" indent="-339725">
              <a:buFont typeface="+mj-lt"/>
              <a:buAutoNum type="alphaLcParenR"/>
            </a:pPr>
            <a:r>
              <a:rPr lang="en-US" sz="1600" dirty="0"/>
              <a:t>False</a:t>
            </a:r>
          </a:p>
          <a:p>
            <a:pPr marL="800100" lvl="3" indent="-342900">
              <a:buAutoNum type="arabicPeriod" startAt="4"/>
            </a:pPr>
            <a:endParaRPr lang="en-US" dirty="0"/>
          </a:p>
        </p:txBody>
      </p:sp>
      <p:pic>
        <p:nvPicPr>
          <p:cNvPr id="40" name="Recorded Sound">
            <a:hlinkClick r:id="" action="ppaction://media"/>
            <a:extLst>
              <a:ext uri="{FF2B5EF4-FFF2-40B4-BE49-F238E27FC236}">
                <a16:creationId xmlns:a16="http://schemas.microsoft.com/office/drawing/2014/main" id="{85540AC7-4271-9708-5B9F-DF4AD13D56E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93525" y="6350935"/>
            <a:ext cx="406400" cy="406400"/>
          </a:xfrm>
          <a:prstGeom prst="rect">
            <a:avLst/>
          </a:prstGeom>
        </p:spPr>
      </p:pic>
    </p:spTree>
    <p:extLst>
      <p:ext uri="{BB962C8B-B14F-4D97-AF65-F5344CB8AC3E}">
        <p14:creationId xmlns:p14="http://schemas.microsoft.com/office/powerpoint/2010/main" val="341507198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495" fill="hold"/>
                                        <p:tgtEl>
                                          <p:spTgt spid="4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8D070-49B1-F84C-9E5B-FCEE9F733D6F}"/>
              </a:ext>
            </a:extLst>
          </p:cNvPr>
          <p:cNvSpPr>
            <a:spLocks noGrp="1"/>
          </p:cNvSpPr>
          <p:nvPr>
            <p:ph type="title"/>
          </p:nvPr>
        </p:nvSpPr>
        <p:spPr>
          <a:xfrm>
            <a:off x="721783" y="561474"/>
            <a:ext cx="10748433" cy="1066800"/>
          </a:xfrm>
        </p:spPr>
        <p:txBody>
          <a:bodyPr/>
          <a:lstStyle/>
          <a:p>
            <a:r>
              <a:rPr lang="en-US" dirty="0"/>
              <a:t>Pillar 1 - Supplier Approval - COMPLETED</a:t>
            </a:r>
            <a:br>
              <a:rPr lang="en-US" dirty="0"/>
            </a:br>
            <a:endParaRPr lang="en-US" dirty="0"/>
          </a:p>
        </p:txBody>
      </p:sp>
      <p:pic>
        <p:nvPicPr>
          <p:cNvPr id="2052" name="Picture 4">
            <a:extLst>
              <a:ext uri="{FF2B5EF4-FFF2-40B4-BE49-F238E27FC236}">
                <a16:creationId xmlns:a16="http://schemas.microsoft.com/office/drawing/2014/main" id="{9C5E7289-874A-CEC5-A44D-1DE6AB7F5C4E}"/>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2832271" y="1419727"/>
            <a:ext cx="6756896" cy="4495800"/>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oup 3">
            <a:extLst>
              <a:ext uri="{FF2B5EF4-FFF2-40B4-BE49-F238E27FC236}">
                <a16:creationId xmlns:a16="http://schemas.microsoft.com/office/drawing/2014/main" id="{723918EB-217E-7AE0-EE51-B30A82F31909}"/>
              </a:ext>
            </a:extLst>
          </p:cNvPr>
          <p:cNvGrpSpPr/>
          <p:nvPr/>
        </p:nvGrpSpPr>
        <p:grpSpPr>
          <a:xfrm>
            <a:off x="10538733" y="699764"/>
            <a:ext cx="1017911" cy="1040258"/>
            <a:chOff x="5077769" y="1731022"/>
            <a:chExt cx="1403642" cy="1403642"/>
          </a:xfrm>
        </p:grpSpPr>
        <p:sp>
          <p:nvSpPr>
            <p:cNvPr id="5" name="Oval 4">
              <a:extLst>
                <a:ext uri="{FF2B5EF4-FFF2-40B4-BE49-F238E27FC236}">
                  <a16:creationId xmlns:a16="http://schemas.microsoft.com/office/drawing/2014/main" id="{A01927CC-D483-FB8B-77B5-1A5FC9B50E65}"/>
                </a:ext>
              </a:extLst>
            </p:cNvPr>
            <p:cNvSpPr/>
            <p:nvPr/>
          </p:nvSpPr>
          <p:spPr>
            <a:xfrm>
              <a:off x="5077769" y="1731022"/>
              <a:ext cx="1403642" cy="1403642"/>
            </a:xfrm>
            <a:prstGeom prst="ellipse">
              <a:avLst/>
            </a:prstGeom>
            <a:solidFill>
              <a:schemeClr val="tx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a:extLst>
                <a:ext uri="{FF2B5EF4-FFF2-40B4-BE49-F238E27FC236}">
                  <a16:creationId xmlns:a16="http://schemas.microsoft.com/office/drawing/2014/main" id="{DD988DA3-7ABC-30C2-A3D2-227B0BD7FAA0}"/>
                </a:ext>
              </a:extLst>
            </p:cNvPr>
            <p:cNvSpPr txBox="1"/>
            <p:nvPr/>
          </p:nvSpPr>
          <p:spPr>
            <a:xfrm>
              <a:off x="5283328" y="1936581"/>
              <a:ext cx="992524" cy="9925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defTabSz="622300">
                <a:lnSpc>
                  <a:spcPct val="90000"/>
                </a:lnSpc>
                <a:spcBef>
                  <a:spcPct val="0"/>
                </a:spcBef>
                <a:spcAft>
                  <a:spcPct val="35000"/>
                </a:spcAft>
              </a:pPr>
              <a:r>
                <a:rPr lang="en-US" sz="1400" dirty="0">
                  <a:solidFill>
                    <a:srgbClr val="FFFFFF"/>
                  </a:solidFill>
                  <a:latin typeface="Arial"/>
                </a:rPr>
                <a:t>Supplier Approval</a:t>
              </a:r>
            </a:p>
          </p:txBody>
        </p:sp>
      </p:grpSp>
      <p:pic>
        <p:nvPicPr>
          <p:cNvPr id="15" name="Video 14">
            <a:hlinkClick r:id="" action="ppaction://media"/>
            <a:extLst>
              <a:ext uri="{FF2B5EF4-FFF2-40B4-BE49-F238E27FC236}">
                <a16:creationId xmlns:a16="http://schemas.microsoft.com/office/drawing/2014/main" id="{FD6A89D9-5EE9-4AA9-B45C-DB532082014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1847816" y="6513816"/>
            <a:ext cx="261888" cy="261888"/>
          </a:xfrm>
          <a:prstGeom prst="ellipse">
            <a:avLst/>
          </a:prstGeom>
        </p:spPr>
      </p:pic>
    </p:spTree>
    <p:extLst>
      <p:ext uri="{BB962C8B-B14F-4D97-AF65-F5344CB8AC3E}">
        <p14:creationId xmlns:p14="http://schemas.microsoft.com/office/powerpoint/2010/main" val="972250082"/>
      </p:ext>
    </p:extLst>
  </p:cSld>
  <p:clrMapOvr>
    <a:masterClrMapping/>
  </p:clrMapOvr>
  <p:transition advTm="1427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5"/>
                                        </p:tgtEl>
                                      </p:cBhvr>
                                    </p:cmd>
                                  </p:childTnLst>
                                </p:cTn>
                              </p:par>
                              <p:par>
                                <p:cTn id="7" presetID="45" presetClass="entr" presetSubtype="0" fill="hold" nodeType="withEffect">
                                  <p:stCondLst>
                                    <p:cond delay="1500"/>
                                  </p:stCondLst>
                                  <p:childTnLst>
                                    <p:set>
                                      <p:cBhvr>
                                        <p:cTn id="8" dur="1" fill="hold">
                                          <p:stCondLst>
                                            <p:cond delay="0"/>
                                          </p:stCondLst>
                                        </p:cTn>
                                        <p:tgtEl>
                                          <p:spTgt spid="2052"/>
                                        </p:tgtEl>
                                        <p:attrNameLst>
                                          <p:attrName>style.visibility</p:attrName>
                                        </p:attrNameLst>
                                      </p:cBhvr>
                                      <p:to>
                                        <p:strVal val="visible"/>
                                      </p:to>
                                    </p:set>
                                    <p:animEffect transition="in" filter="fade">
                                      <p:cBhvr>
                                        <p:cTn id="9" dur="3000"/>
                                        <p:tgtEl>
                                          <p:spTgt spid="2052"/>
                                        </p:tgtEl>
                                      </p:cBhvr>
                                    </p:animEffect>
                                    <p:anim calcmode="lin" valueType="num">
                                      <p:cBhvr>
                                        <p:cTn id="10" dur="3000" fill="hold"/>
                                        <p:tgtEl>
                                          <p:spTgt spid="2052"/>
                                        </p:tgtEl>
                                        <p:attrNameLst>
                                          <p:attrName>ppt_w</p:attrName>
                                        </p:attrNameLst>
                                      </p:cBhvr>
                                      <p:tavLst>
                                        <p:tav tm="0" fmla="#ppt_w*sin(2.5*pi*$)">
                                          <p:val>
                                            <p:fltVal val="0"/>
                                          </p:val>
                                        </p:tav>
                                        <p:tav tm="100000">
                                          <p:val>
                                            <p:fltVal val="1"/>
                                          </p:val>
                                        </p:tav>
                                      </p:tavLst>
                                    </p:anim>
                                    <p:anim calcmode="lin" valueType="num">
                                      <p:cBhvr>
                                        <p:cTn id="11" dur="3000" fill="hold"/>
                                        <p:tgtEl>
                                          <p:spTgt spid="20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15"/>
                </p:tgtEl>
              </p:cMediaNode>
            </p:vide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9|0|0.1"/>
</p:tagLst>
</file>

<file path=ppt/theme/theme1.xml><?xml version="1.0" encoding="utf-8"?>
<a:theme xmlns:a="http://schemas.openxmlformats.org/drawingml/2006/main" name="GD35T">
  <a:themeElements>
    <a:clrScheme name="">
      <a:dk1>
        <a:srgbClr val="000000"/>
      </a:dk1>
      <a:lt1>
        <a:srgbClr val="FFFFFF"/>
      </a:lt1>
      <a:dk2>
        <a:srgbClr val="003896"/>
      </a:dk2>
      <a:lt2>
        <a:srgbClr val="000000"/>
      </a:lt2>
      <a:accent1>
        <a:srgbClr val="59178A"/>
      </a:accent1>
      <a:accent2>
        <a:srgbClr val="BA122B"/>
      </a:accent2>
      <a:accent3>
        <a:srgbClr val="FFFFFF"/>
      </a:accent3>
      <a:accent4>
        <a:srgbClr val="000000"/>
      </a:accent4>
      <a:accent5>
        <a:srgbClr val="B5ABC4"/>
      </a:accent5>
      <a:accent6>
        <a:srgbClr val="A80F26"/>
      </a:accent6>
      <a:hlink>
        <a:srgbClr val="FFE617"/>
      </a:hlink>
      <a:folHlink>
        <a:srgbClr val="00824A"/>
      </a:folHlink>
    </a:clrScheme>
    <a:fontScheme name="GD35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en-US" sz="1200" b="1" i="0" u="none" strike="noStrike" cap="none" normalizeH="0" baseline="0" smtClean="0">
            <a:ln>
              <a:noFill/>
            </a:ln>
            <a:solidFill>
              <a:srgbClr val="FFFF00"/>
            </a:solidFill>
            <a:effectLst/>
            <a:latin typeface="Arial" charset="0"/>
          </a:defRPr>
        </a:defPPr>
      </a:lstStyle>
    </a:spDef>
    <a:lnDef>
      <a:spPr bwMode="auto">
        <a:xfrm>
          <a:off x="0" y="0"/>
          <a:ext cx="1" cy="1"/>
        </a:xfrm>
        <a:custGeom>
          <a:avLst/>
          <a:gdLst/>
          <a:ahLst/>
          <a:cxnLst/>
          <a:rect l="0" t="0" r="0" b="0"/>
          <a:pathLst/>
        </a:custGeom>
        <a:noFill/>
        <a:ln w="2857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50000"/>
          </a:spcBef>
          <a:spcAft>
            <a:spcPct val="0"/>
          </a:spcAft>
          <a:buClrTx/>
          <a:buSzTx/>
          <a:buFontTx/>
          <a:buNone/>
          <a:tabLst/>
          <a:defRPr kumimoji="0" lang="en-US" sz="1200" b="1" i="0" u="none" strike="noStrike" cap="none" normalizeH="0" baseline="0" smtClean="0">
            <a:ln>
              <a:noFill/>
            </a:ln>
            <a:solidFill>
              <a:srgbClr val="FFFF00"/>
            </a:solidFill>
            <a:effectLst/>
            <a:latin typeface="Arial" charset="0"/>
          </a:defRPr>
        </a:defPPr>
      </a:lstStyle>
    </a:lnDef>
  </a:objectDefaults>
  <a:extraClrSchemeLst>
    <a:extraClrScheme>
      <a:clrScheme name="GD35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D35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D35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D35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D35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D35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D35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8565</TotalTime>
  <Words>5399</Words>
  <Application>Microsoft Office PowerPoint</Application>
  <PresentationFormat>Widescreen</PresentationFormat>
  <Paragraphs>460</Paragraphs>
  <Slides>26</Slides>
  <Notes>26</Notes>
  <HiddenSlides>0</HiddenSlides>
  <MMClips>35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Monotype Sorts</vt:lpstr>
      <vt:lpstr>Times New Roman</vt:lpstr>
      <vt:lpstr>Wingdings</vt:lpstr>
      <vt:lpstr>GD35T</vt:lpstr>
      <vt:lpstr>PowerPoint Presentation</vt:lpstr>
      <vt:lpstr>SQA Field Representative Training Overview</vt:lpstr>
      <vt:lpstr>GDLS Website – www.gdls.com</vt:lpstr>
      <vt:lpstr>PowerPoint Presentation</vt:lpstr>
      <vt:lpstr>Common Acronyms</vt:lpstr>
      <vt:lpstr>Types of Work Directives </vt:lpstr>
      <vt:lpstr>Sample Work Directive </vt:lpstr>
      <vt:lpstr>Supplier Quality Assurance</vt:lpstr>
      <vt:lpstr>Section 1: Supplier Approval Process – Quality System Audit</vt:lpstr>
      <vt:lpstr>Supplier Approval Process – Quality System Audit</vt:lpstr>
      <vt:lpstr>VQSA – Vendor Quality System Audit</vt:lpstr>
      <vt:lpstr>VMIN – Vendor Minimum Quality System Audit</vt:lpstr>
      <vt:lpstr>FYI</vt:lpstr>
      <vt:lpstr>Special Process Audits</vt:lpstr>
      <vt:lpstr>V701/702 - High Strength Fasteners</vt:lpstr>
      <vt:lpstr>V701/702 - High Strength Fasteners- additional information</vt:lpstr>
      <vt:lpstr>V818 – Approved Independent Distributor (trusted supplier) </vt:lpstr>
      <vt:lpstr>V820 – ASTM A514 Material Supplier </vt:lpstr>
      <vt:lpstr>Quiz 1 – Supplier Approval Process</vt:lpstr>
      <vt:lpstr>Section 2: Inspection Delegation (QJ-21)</vt:lpstr>
      <vt:lpstr>VIDA – Verify Inspection Delegation Audit</vt:lpstr>
      <vt:lpstr>Inspection Delegation (QJ-21) </vt:lpstr>
      <vt:lpstr>Frequently Missed Items</vt:lpstr>
      <vt:lpstr>Common Questions</vt:lpstr>
      <vt:lpstr>Quiz 2 – Inspection Delegation</vt:lpstr>
      <vt:lpstr>Pillar 1 - Supplier Approval - COMPLETED </vt:lpstr>
    </vt:vector>
  </TitlesOfParts>
  <Company>GDLS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Webb, Lara</dc:creator>
  <cp:lastModifiedBy>Staal, Ryan J</cp:lastModifiedBy>
  <cp:revision>144</cp:revision>
  <dcterms:created xsi:type="dcterms:W3CDTF">2023-07-17T16:38:53Z</dcterms:created>
  <dcterms:modified xsi:type="dcterms:W3CDTF">2024-10-08T18:43:02Z</dcterms:modified>
</cp:coreProperties>
</file>